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12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8.jp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52120" y="719999"/>
            <a:ext cx="4319999" cy="3563999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138000"/>
            <a:ext cx="12192120" cy="719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32_p3-klucze.jpg"/>
          <p:cNvPicPr>
            <a:picLocks noChangeAspect="1"/>
          </p:cNvPicPr>
          <p:nvPr/>
        </p:nvPicPr>
        <p:blipFill>
          <a:blip r:embed="rId3"/>
          <a:srcRect l="15650" r="15650"/>
          <a:stretch>
            <a:fillRect/>
          </a:stretch>
        </p:blipFill>
        <p:spPr>
          <a:xfrm>
            <a:off x="7260120" y="828000"/>
            <a:ext cx="4104000" cy="3348000"/>
          </a:xfrm>
          <a:prstGeom prst="rect">
            <a:avLst/>
          </a:prstGeom>
        </p:spPr>
      </p:pic>
      <p:pic>
        <p:nvPicPr>
          <p:cNvPr id="5" name="Picture 4" descr="logo-INE-zlo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99" y="6289199"/>
            <a:ext cx="894600" cy="417600"/>
          </a:xfrm>
          <a:prstGeom prst="rect">
            <a:avLst/>
          </a:prstGeom>
        </p:spPr>
      </p:pic>
      <p:pic>
        <p:nvPicPr>
          <p:cNvPr id="6" name="Picture 5" descr="logo-Fundacja-LOTT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6519" y="6195600"/>
            <a:ext cx="825599" cy="604799"/>
          </a:xfrm>
          <a:prstGeom prst="rect">
            <a:avLst/>
          </a:prstGeom>
        </p:spPr>
      </p:pic>
      <p:pic>
        <p:nvPicPr>
          <p:cNvPr id="7" name="Picture 6" descr="pas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000" y="4554000"/>
            <a:ext cx="10752120" cy="142477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19999" y="711744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9999" y="3389891"/>
            <a:ext cx="432000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152120" y="719999"/>
            <a:ext cx="4319999" cy="3563999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134190"/>
            <a:ext cx="12192120" cy="7620"/>
          </a:xfrm>
          <a:prstGeom prst="rect">
            <a:avLst/>
          </a:prstGeom>
          <a:solidFill>
            <a:srgbClr val="C99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9999" y="786989"/>
            <a:ext cx="3723742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PREZENTACJA 3 · GIEDROYC I WSCHÓD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9999" y="1868459"/>
            <a:ext cx="3590699" cy="85343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4800" i="0" spc="120">
                <a:solidFill>
                  <a:srgbClr val="1B2A44"/>
                </a:solidFill>
                <a:latin typeface="Georgia"/>
              </a:rPr>
              <a:t>WIZJA ULB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9999" y="3707500"/>
            <a:ext cx="5291939" cy="5785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175"/>
              </a:lnSpc>
            </a:pPr>
            <a:r>
              <a:rPr sz="1700" i="1">
                <a:solidFill>
                  <a:srgbClr val="1B2A44"/>
                </a:solidFill>
                <a:latin typeface="Georgia"/>
              </a:rPr>
              <a:t>Przewodnik dla początkujących: trzy zdania, które</a:t>
            </a:r>
            <a:r>
              <a:rPr sz="1700">
                <a:latin typeface="Georgia"/>
              </a:rPr>
              <a:t> </a:t>
            </a:r>
            <a:r>
              <a:rPr sz="1700" i="1">
                <a:solidFill>
                  <a:srgbClr val="1B2A44"/>
                </a:solidFill>
                <a:latin typeface="Georgia"/>
              </a:rPr>
              <a:t>otwierają temat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1991" y="6353063"/>
            <a:ext cx="2301943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Projekt sfinansowany ze środków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87318" y="6504726"/>
            <a:ext cx="2746953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Fundacji LOTTO im. Haliny Konopackiej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080119" y="900000"/>
            <a:ext cx="4392000" cy="1329915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80119" y="900000"/>
            <a:ext cx="4392000" cy="1329915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90808" y="305862"/>
            <a:ext cx="625382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Wizja ULB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96445" y="319264"/>
            <a:ext cx="75647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9999" y="966989"/>
            <a:ext cx="594984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SKRÓT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9999" y="1481688"/>
            <a:ext cx="2043688" cy="704087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3950" i="0">
                <a:solidFill>
                  <a:srgbClr val="1B2A44"/>
                </a:solidFill>
                <a:latin typeface="Georgia"/>
              </a:rPr>
              <a:t>U · L · 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80119" y="2276698"/>
            <a:ext cx="4332365" cy="24989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847"/>
              </a:lnSpc>
            </a:pPr>
            <a:r>
              <a:rPr sz="800" i="1">
                <a:solidFill>
                  <a:srgbClr val="55504A"/>
                </a:solidFill>
                <a:latin typeface="Georgia"/>
              </a:rPr>
              <a:t>„Kultura” 1974, nr 9 (324), s. 7 — J. Mieroszewski, „Rosyjski »kompleks polski« i obszar</a:t>
            </a:r>
            <a:r>
              <a:rPr sz="800">
                <a:latin typeface="Georgia"/>
              </a:rPr>
              <a:t> </a:t>
            </a:r>
            <a:r>
              <a:rPr sz="800" i="1">
                <a:solidFill>
                  <a:srgbClr val="55504A"/>
                </a:solidFill>
                <a:latin typeface="Georgia"/>
              </a:rPr>
              <a:t>ULB”. Skan: archiwum „Kultury” (kulturaparyska.com)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999" y="2491861"/>
            <a:ext cx="6284701" cy="72415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696"/>
              </a:lnSpc>
            </a:pPr>
            <a:r>
              <a:rPr sz="2150" i="0">
                <a:solidFill>
                  <a:srgbClr val="1B2A44"/>
                </a:solidFill>
                <a:latin typeface="Georgia"/>
              </a:rPr>
              <a:t>Ukraina, Litwa, Białoruś — trzy narody między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Polską a Rosją.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99" y="3334894"/>
            <a:ext cx="6002459" cy="140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696"/>
              </a:lnSpc>
            </a:pPr>
            <a:r>
              <a:rPr sz="2150" i="0">
                <a:solidFill>
                  <a:srgbClr val="1B2A44"/>
                </a:solidFill>
                <a:latin typeface="Georgia"/>
              </a:rPr>
              <a:t>Skrót objaśnił Juliusz Mieroszewski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w 1974 roku w paryskiej „Kulturze”: „obszar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obejmujący Ukrainę, Litwę i Białoruś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określimy literami ULB”.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999" y="6337324"/>
            <a:ext cx="2398531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„Kultura” 1974, nr 9 (324), s. 7 (skan)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19999" y="2943754"/>
            <a:ext cx="129599" cy="129600"/>
          </a:xfrm>
          <a:prstGeom prst="ellipse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942280" y="2943754"/>
            <a:ext cx="129600" cy="129600"/>
          </a:xfrm>
          <a:prstGeom prst="ellipse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164920" y="2943754"/>
            <a:ext cx="129599" cy="129600"/>
          </a:xfrm>
          <a:prstGeom prst="ellipse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387200" y="2943754"/>
            <a:ext cx="129599" cy="129600"/>
          </a:xfrm>
          <a:prstGeom prst="ellipse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9839" y="2943754"/>
            <a:ext cx="129599" cy="129600"/>
          </a:xfrm>
          <a:prstGeom prst="ellipse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19999" y="3000933"/>
            <a:ext cx="10752119" cy="1524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91880" y="305862"/>
            <a:ext cx="625383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Wizja ULB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97626" y="319264"/>
            <a:ext cx="74453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99" y="966989"/>
            <a:ext cx="906171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OŚ CZASU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999" y="1460320"/>
            <a:ext cx="5955564" cy="60452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3400" i="0">
                <a:solidFill>
                  <a:srgbClr val="1B2A44"/>
                </a:solidFill>
                <a:latin typeface="Georgia"/>
              </a:rPr>
              <a:t>Wizja ULB w pięciu datach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9999" y="2483298"/>
            <a:ext cx="708524" cy="4089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300" i="0">
                <a:solidFill>
                  <a:srgbClr val="C8231E"/>
                </a:solidFill>
                <a:latin typeface="Georgia"/>
              </a:rPr>
              <a:t>1947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42424" y="2483298"/>
            <a:ext cx="703026" cy="4089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300" i="0">
                <a:solidFill>
                  <a:srgbClr val="C8231E"/>
                </a:solidFill>
                <a:latin typeface="Georgia"/>
              </a:rPr>
              <a:t>1952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64847" y="2483298"/>
            <a:ext cx="698527" cy="4089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300" i="0">
                <a:solidFill>
                  <a:srgbClr val="C8231E"/>
                </a:solidFill>
                <a:latin typeface="Georgia"/>
              </a:rPr>
              <a:t>1974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87272" y="2483298"/>
            <a:ext cx="680534" cy="4089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300" i="0">
                <a:solidFill>
                  <a:srgbClr val="C8231E"/>
                </a:solidFill>
                <a:latin typeface="Georgia"/>
              </a:rPr>
              <a:t>1991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9696" y="2483298"/>
            <a:ext cx="1617795" cy="4089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300" i="0">
                <a:solidFill>
                  <a:srgbClr val="C8231E"/>
                </a:solidFill>
                <a:latin typeface="Georgia"/>
              </a:rPr>
              <a:t>1992–1994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9999" y="3246269"/>
            <a:ext cx="1812978" cy="11166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137"/>
              </a:lnSpc>
            </a:pPr>
            <a:r>
              <a:rPr sz="1700" i="0">
                <a:solidFill>
                  <a:srgbClr val="1B2A44"/>
                </a:solidFill>
                <a:latin typeface="Georgia"/>
              </a:rPr>
              <a:t>pierwszy numer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„Kultury”, pisma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Jerzego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Giedroycia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42424" y="3246269"/>
            <a:ext cx="1745817" cy="13880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137"/>
              </a:lnSpc>
            </a:pPr>
            <a:r>
              <a:rPr sz="1700" i="0">
                <a:solidFill>
                  <a:srgbClr val="1B2A44"/>
                </a:solidFill>
                <a:latin typeface="Georgia"/>
              </a:rPr>
              <a:t>na łamach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„Kultury” pada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postulat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rezygnacji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z Wilna i Lwowa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64847" y="3246269"/>
            <a:ext cx="1549472" cy="11166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137"/>
              </a:lnSpc>
            </a:pPr>
            <a:r>
              <a:rPr sz="1700" i="0">
                <a:solidFill>
                  <a:srgbClr val="1B2A44"/>
                </a:solidFill>
                <a:latin typeface="Georgia"/>
              </a:rPr>
              <a:t>Juliusz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Mieroszewski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objaśnia skrót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ULB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87272" y="3246269"/>
            <a:ext cx="1718847" cy="13880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137"/>
              </a:lnSpc>
            </a:pPr>
            <a:r>
              <a:rPr sz="1700" i="0">
                <a:solidFill>
                  <a:srgbClr val="1B2A44"/>
                </a:solidFill>
                <a:latin typeface="Georgia"/>
              </a:rPr>
              <a:t>Polska i Kanada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jako pierwsze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uznają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niepodległość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Ukrainy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09696" y="3246269"/>
            <a:ext cx="1718723" cy="13880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137"/>
              </a:lnSpc>
            </a:pPr>
            <a:r>
              <a:rPr sz="1700" i="0">
                <a:solidFill>
                  <a:srgbClr val="1B2A44"/>
                </a:solidFill>
                <a:latin typeface="Georgia"/>
              </a:rPr>
              <a:t>traktaty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z Ukrainą,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Białorusią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i Litwą: granice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bez roszczeń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9999" y="6337324"/>
            <a:ext cx="1656916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Raport, rozdz. 1, 3, 4 i 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304000" y="3797604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87055" y="305862"/>
            <a:ext cx="625382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Wizja ULB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92318" y="319264"/>
            <a:ext cx="79761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9999" y="966989"/>
            <a:ext cx="1742878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ZDANIE PIERWSZE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04000" y="1496744"/>
            <a:ext cx="9130638" cy="1906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4481"/>
              </a:lnSpc>
            </a:pPr>
            <a:r>
              <a:rPr sz="4300" i="0">
                <a:solidFill>
                  <a:srgbClr val="1B2A44"/>
                </a:solidFill>
                <a:latin typeface="Georgia"/>
              </a:rPr>
              <a:t>Polska jest bezpieczna wtedy, gdy</a:t>
            </a:r>
            <a:r>
              <a:rPr sz="4320">
                <a:latin typeface="Georgia"/>
              </a:rPr>
              <a:t> </a:t>
            </a:r>
            <a:r>
              <a:rPr sz="4300" i="0">
                <a:solidFill>
                  <a:srgbClr val="1B2A44"/>
                </a:solidFill>
                <a:latin typeface="Georgia"/>
              </a:rPr>
              <a:t>Ukraina, Litwa i Białoruś są</a:t>
            </a:r>
            <a:r>
              <a:rPr sz="4320">
                <a:latin typeface="Georgia"/>
              </a:rPr>
              <a:t> </a:t>
            </a:r>
            <a:r>
              <a:rPr sz="4300" i="0">
                <a:solidFill>
                  <a:srgbClr val="1B2A44"/>
                </a:solidFill>
                <a:latin typeface="Georgia"/>
              </a:rPr>
              <a:t>suwerenne.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9999" y="1277776"/>
            <a:ext cx="831025" cy="2304288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2950" i="0">
                <a:solidFill>
                  <a:srgbClr val="C8231E"/>
                </a:solidFill>
                <a:latin typeface="Georgia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04000" y="4383362"/>
            <a:ext cx="9156424" cy="8882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3309"/>
              </a:lnSpc>
            </a:pPr>
            <a:r>
              <a:rPr sz="2650" i="0">
                <a:solidFill>
                  <a:srgbClr val="1B2A44"/>
                </a:solidFill>
                <a:latin typeface="Georgia"/>
              </a:rPr>
              <a:t>Tym zdaniem streszczamy teksty Mieroszewskiego z lat</a:t>
            </a:r>
            <a:r>
              <a:rPr sz="2630">
                <a:latin typeface="Georgia"/>
              </a:rPr>
              <a:t> </a:t>
            </a:r>
            <a:r>
              <a:rPr sz="2650" i="0">
                <a:solidFill>
                  <a:srgbClr val="1B2A44"/>
                </a:solidFill>
                <a:latin typeface="Georgia"/>
              </a:rPr>
              <a:t>1970 i 1974.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999" y="6337324"/>
            <a:ext cx="3927408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Raport, rozdz. 3; „Kultura” 1970, nr 4, s. 52–53; 1974, nr 9, s. 7 i 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304000" y="4366727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92202" y="305862"/>
            <a:ext cx="625383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Wizja ULB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97972" y="319264"/>
            <a:ext cx="74187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9999" y="966989"/>
            <a:ext cx="1508795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ZDANIE DRUGIE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04000" y="1496744"/>
            <a:ext cx="9471405" cy="247546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4481"/>
              </a:lnSpc>
            </a:pPr>
            <a:r>
              <a:rPr sz="4300" i="0">
                <a:solidFill>
                  <a:srgbClr val="1B2A44"/>
                </a:solidFill>
                <a:latin typeface="Georgia"/>
              </a:rPr>
              <a:t>Suwerenne będą wtedy, gdy Polska</a:t>
            </a:r>
            <a:r>
              <a:rPr sz="4320">
                <a:latin typeface="Georgia"/>
              </a:rPr>
              <a:t> </a:t>
            </a:r>
            <a:r>
              <a:rPr sz="4300" i="0">
                <a:solidFill>
                  <a:srgbClr val="1B2A44"/>
                </a:solidFill>
                <a:latin typeface="Georgia"/>
              </a:rPr>
              <a:t>trwale zrezygnuje z roszczeń do</a:t>
            </a:r>
            <a:r>
              <a:rPr sz="4320">
                <a:latin typeface="Georgia"/>
              </a:rPr>
              <a:t> </a:t>
            </a:r>
            <a:r>
              <a:rPr sz="4300" i="0">
                <a:solidFill>
                  <a:srgbClr val="1B2A44"/>
                </a:solidFill>
                <a:latin typeface="Georgia"/>
              </a:rPr>
              <a:t>Wilna i Lwowa oraz z pozy</a:t>
            </a:r>
            <a:r>
              <a:rPr sz="4320">
                <a:latin typeface="Georgia"/>
              </a:rPr>
              <a:t> </a:t>
            </a:r>
            <a:r>
              <a:rPr sz="4300" i="0">
                <a:solidFill>
                  <a:srgbClr val="1B2A44"/>
                </a:solidFill>
                <a:latin typeface="Georgia"/>
              </a:rPr>
              <a:t>starszego brata.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9999" y="1277776"/>
            <a:ext cx="1031992" cy="2304288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2950" i="0">
                <a:solidFill>
                  <a:srgbClr val="C8231E"/>
                </a:solidFill>
                <a:latin typeface="Georgia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04000" y="4952484"/>
            <a:ext cx="8133799" cy="8882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3309"/>
              </a:lnSpc>
            </a:pPr>
            <a:r>
              <a:rPr sz="2650" i="0">
                <a:solidFill>
                  <a:srgbClr val="1B2A44"/>
                </a:solidFill>
                <a:latin typeface="Georgia"/>
              </a:rPr>
              <a:t>Mieroszewski pisał w 1974 roku, że Polacy muszą</a:t>
            </a:r>
            <a:r>
              <a:rPr sz="2630">
                <a:latin typeface="Georgia"/>
              </a:rPr>
              <a:t> </a:t>
            </a:r>
            <a:r>
              <a:rPr sz="2650" i="0">
                <a:solidFill>
                  <a:srgbClr val="1B2A44"/>
                </a:solidFill>
                <a:latin typeface="Georgia"/>
              </a:rPr>
              <a:t>„zrezygnować raz i na zawsze z Wilna, Lwowa”.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999" y="6337324"/>
            <a:ext cx="2130940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„Kultura” 1974, nr 9, s. 12 (skan)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304000" y="3797604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87162" y="305862"/>
            <a:ext cx="625382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Wizja ULB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92437" y="319264"/>
            <a:ext cx="79629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9999" y="966989"/>
            <a:ext cx="1589532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ZDANIE TRZECIE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04000" y="1496744"/>
            <a:ext cx="8961744" cy="1906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4481"/>
              </a:lnSpc>
            </a:pPr>
            <a:r>
              <a:rPr sz="4300" i="0">
                <a:solidFill>
                  <a:srgbClr val="1B2A44"/>
                </a:solidFill>
                <a:latin typeface="Georgia"/>
              </a:rPr>
              <a:t>Państwo, które suwerenności nie</a:t>
            </a:r>
            <a:r>
              <a:rPr sz="4320">
                <a:latin typeface="Georgia"/>
              </a:rPr>
              <a:t> </a:t>
            </a:r>
            <a:r>
              <a:rPr sz="4300" i="0">
                <a:solidFill>
                  <a:srgbClr val="1B2A44"/>
                </a:solidFill>
                <a:latin typeface="Georgia"/>
              </a:rPr>
              <a:t>utrzyma, stanie się drogą dla</a:t>
            </a:r>
            <a:r>
              <a:rPr sz="4320">
                <a:latin typeface="Georgia"/>
              </a:rPr>
              <a:t> </a:t>
            </a:r>
            <a:r>
              <a:rPr sz="4300" i="0">
                <a:solidFill>
                  <a:srgbClr val="1B2A44"/>
                </a:solidFill>
                <a:latin typeface="Georgia"/>
              </a:rPr>
              <a:t>rosyjskiej siły.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9999" y="1277776"/>
            <a:ext cx="1015697" cy="2304288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2950" i="0">
                <a:solidFill>
                  <a:srgbClr val="C8231E"/>
                </a:solidFill>
                <a:latin typeface="Georgia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04000" y="4383362"/>
            <a:ext cx="9360178" cy="130865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3309"/>
              </a:lnSpc>
            </a:pPr>
            <a:r>
              <a:rPr sz="2650" i="0">
                <a:solidFill>
                  <a:srgbClr val="1B2A44"/>
                </a:solidFill>
                <a:latin typeface="Georgia"/>
              </a:rPr>
              <a:t>Tu streszczamy logikę całej koncepcji. Giedroyc pisał</a:t>
            </a:r>
            <a:r>
              <a:rPr sz="2630">
                <a:latin typeface="Georgia"/>
              </a:rPr>
              <a:t> </a:t>
            </a:r>
            <a:r>
              <a:rPr sz="2650" i="0">
                <a:solidFill>
                  <a:srgbClr val="1B2A44"/>
                </a:solidFill>
                <a:latin typeface="Georgia"/>
              </a:rPr>
              <a:t>w 1996 roku o Białorusi, „której wchłanianie przez Rosję</a:t>
            </a:r>
            <a:r>
              <a:rPr sz="2630">
                <a:latin typeface="Georgia"/>
              </a:rPr>
              <a:t> </a:t>
            </a:r>
            <a:r>
              <a:rPr sz="2650" i="0">
                <a:solidFill>
                  <a:srgbClr val="1B2A44"/>
                </a:solidFill>
                <a:latin typeface="Georgia"/>
              </a:rPr>
              <a:t>przedstawia dla nas największe niebezpieczeństwo”.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999" y="6337324"/>
            <a:ext cx="4890767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„Kultura” 1996, nr 6 — cyt. za: L. Barszczeuski, w: A. Mencwel i in. (red.), 2009, s. 54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19999" y="2466678"/>
            <a:ext cx="3416039" cy="2892239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71999" y="4853648"/>
            <a:ext cx="1430323" cy="2532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88039" y="2466678"/>
            <a:ext cx="3416040" cy="2892239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056080" y="2466678"/>
            <a:ext cx="3416039" cy="2892239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308079" y="4853648"/>
            <a:ext cx="2609670" cy="253270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640040" y="4853648"/>
            <a:ext cx="1646426" cy="253270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92792" y="305862"/>
            <a:ext cx="625383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Wizja ULB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98622" y="319264"/>
            <a:ext cx="73524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99" y="966989"/>
            <a:ext cx="1218693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BILANS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999" y="1464232"/>
            <a:ext cx="4011137" cy="622553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3500" i="0">
                <a:solidFill>
                  <a:srgbClr val="1B2A44"/>
                </a:solidFill>
                <a:latin typeface="Georgia"/>
              </a:rPr>
              <a:t>Co się sprawdziło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1999" y="2675602"/>
            <a:ext cx="851543" cy="30219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700" i="0" spc="120">
                <a:solidFill>
                  <a:srgbClr val="1B2A44"/>
                </a:solidFill>
                <a:latin typeface="Georgia"/>
              </a:rPr>
              <a:t>LITWA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40040" y="2675602"/>
            <a:ext cx="1212065" cy="30219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700" i="0" spc="120">
                <a:solidFill>
                  <a:srgbClr val="1B2A44"/>
                </a:solidFill>
                <a:latin typeface="Georgia"/>
              </a:rPr>
              <a:t>UKRAINA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8079" y="2675602"/>
            <a:ext cx="1335371" cy="30219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700" i="0" spc="120">
                <a:solidFill>
                  <a:srgbClr val="1B2A44"/>
                </a:solidFill>
                <a:latin typeface="Georgia"/>
              </a:rPr>
              <a:t>BIAŁORUŚ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1999" y="3239026"/>
            <a:ext cx="2656003" cy="57357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136"/>
              </a:lnSpc>
            </a:pPr>
            <a:r>
              <a:rPr sz="1700" i="0">
                <a:solidFill>
                  <a:srgbClr val="1B2A44"/>
                </a:solidFill>
                <a:latin typeface="Georgia"/>
              </a:rPr>
              <a:t>sojusznik Polski w NATO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i UE od 2004 roku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40040" y="3239026"/>
            <a:ext cx="3036929" cy="84495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136"/>
              </a:lnSpc>
            </a:pPr>
            <a:r>
              <a:rPr sz="1700" i="0">
                <a:solidFill>
                  <a:srgbClr val="1B2A44"/>
                </a:solidFill>
                <a:latin typeface="Georgia"/>
              </a:rPr>
              <a:t>od 2022 roku broni się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przed pełnoskalową inwazją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Rosji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08079" y="3239026"/>
            <a:ext cx="2974402" cy="84495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136"/>
              </a:lnSpc>
            </a:pPr>
            <a:r>
              <a:rPr sz="1700" i="0">
                <a:solidFill>
                  <a:srgbClr val="1B2A44"/>
                </a:solidFill>
                <a:latin typeface="Georgia"/>
              </a:rPr>
              <a:t>związana z Rosją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traktatami, zaplecze agresji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w 2022 roku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9999" y="4891434"/>
            <a:ext cx="1336006" cy="24002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350" i="0">
                <a:solidFill>
                  <a:srgbClr val="FFFFFF"/>
                </a:solidFill>
                <a:latin typeface="Georgia"/>
              </a:rPr>
              <a:t>cena zapłacona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48040" y="4891434"/>
            <a:ext cx="1573699" cy="24002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350" i="0">
                <a:solidFill>
                  <a:srgbClr val="1B2A44"/>
                </a:solidFill>
                <a:latin typeface="Georgia"/>
              </a:rPr>
              <a:t>rachunek otwarty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6080" y="4891434"/>
            <a:ext cx="2632702" cy="24002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350" i="0">
                <a:solidFill>
                  <a:srgbClr val="FFFFFF"/>
                </a:solidFill>
                <a:latin typeface="Georgia"/>
              </a:rPr>
              <a:t>ostrzeżenie, które się spełniło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9999" y="5882986"/>
            <a:ext cx="11572941" cy="31127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750" i="1">
                <a:solidFill>
                  <a:srgbClr val="1B2A44"/>
                </a:solidFill>
                <a:latin typeface="Georgia"/>
              </a:rPr>
              <a:t>Nie sprawdziło się założenie, że oddziaływanie na rosyjskie elity będzie sprzyjać demokratyzacji Rosji.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9999" y="6337324"/>
            <a:ext cx="1245627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Raport, rozdz. 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648119" y="863999"/>
            <a:ext cx="1439999" cy="2088000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340120" y="863999"/>
            <a:ext cx="1439999" cy="2088000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0032120" y="863999"/>
            <a:ext cx="1439999" cy="2088000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138000"/>
            <a:ext cx="12192120" cy="719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okladka.jpg"/>
          <p:cNvPicPr>
            <a:picLocks noChangeAspect="1"/>
          </p:cNvPicPr>
          <p:nvPr/>
        </p:nvPicPr>
        <p:blipFill>
          <a:blip r:embed="rId3"/>
          <a:srcRect l="3318" r="3318"/>
          <a:stretch>
            <a:fillRect/>
          </a:stretch>
        </p:blipFill>
        <p:spPr>
          <a:xfrm>
            <a:off x="6738120" y="954000"/>
            <a:ext cx="1260000" cy="1908000"/>
          </a:xfrm>
          <a:prstGeom prst="rect">
            <a:avLst/>
          </a:prstGeom>
        </p:spPr>
      </p:pic>
      <p:pic>
        <p:nvPicPr>
          <p:cNvPr id="7" name="Picture 6" descr="41_mapa-start.jpg"/>
          <p:cNvPicPr>
            <a:picLocks noChangeAspect="1"/>
          </p:cNvPicPr>
          <p:nvPr/>
        </p:nvPicPr>
        <p:blipFill>
          <a:blip r:embed="rId4"/>
          <a:srcRect l="31495" r="31495"/>
          <a:stretch>
            <a:fillRect/>
          </a:stretch>
        </p:blipFill>
        <p:spPr>
          <a:xfrm>
            <a:off x="8430120" y="954000"/>
            <a:ext cx="1260000" cy="1908000"/>
          </a:xfrm>
          <a:prstGeom prst="rect">
            <a:avLst/>
          </a:prstGeom>
        </p:spPr>
      </p:pic>
      <p:pic>
        <p:nvPicPr>
          <p:cNvPr id="8" name="Picture 7" descr="34_quiz-start.jpg"/>
          <p:cNvPicPr>
            <a:picLocks noChangeAspect="1"/>
          </p:cNvPicPr>
          <p:nvPr/>
        </p:nvPicPr>
        <p:blipFill>
          <a:blip r:embed="rId5"/>
          <a:srcRect l="31495" r="31495"/>
          <a:stretch>
            <a:fillRect/>
          </a:stretch>
        </p:blipFill>
        <p:spPr>
          <a:xfrm>
            <a:off x="10122120" y="954000"/>
            <a:ext cx="1260000" cy="1908000"/>
          </a:xfrm>
          <a:prstGeom prst="rect">
            <a:avLst/>
          </a:prstGeom>
        </p:spPr>
      </p:pic>
      <p:pic>
        <p:nvPicPr>
          <p:cNvPr id="9" name="Picture 8" descr="logo-INE-zlo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999" y="6289199"/>
            <a:ext cx="894600" cy="417600"/>
          </a:xfrm>
          <a:prstGeom prst="rect">
            <a:avLst/>
          </a:prstGeom>
        </p:spPr>
      </p:pic>
      <p:pic>
        <p:nvPicPr>
          <p:cNvPr id="10" name="Picture 9" descr="logo-Fundacja-LOTT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46519" y="6195600"/>
            <a:ext cx="825599" cy="604799"/>
          </a:xfrm>
          <a:prstGeom prst="rect">
            <a:avLst/>
          </a:prstGeom>
        </p:spPr>
      </p:pic>
      <p:pic>
        <p:nvPicPr>
          <p:cNvPr id="11" name="Picture 10" descr="pas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0000" y="4554000"/>
            <a:ext cx="10752120" cy="142477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19999" y="711744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19999" y="3091595"/>
            <a:ext cx="432000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648119" y="863999"/>
            <a:ext cx="1439999" cy="2088000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40120" y="863999"/>
            <a:ext cx="1439999" cy="2088000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032120" y="863999"/>
            <a:ext cx="1439999" cy="2088000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6134190"/>
            <a:ext cx="12192120" cy="7620"/>
          </a:xfrm>
          <a:prstGeom prst="rect">
            <a:avLst/>
          </a:prstGeom>
          <a:solidFill>
            <a:srgbClr val="C99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9999" y="786989"/>
            <a:ext cx="3317704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GIEDROYC I WSCHÓD · MATERIAŁY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9999" y="1745637"/>
            <a:ext cx="1864107" cy="78231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4400" i="0" spc="120">
                <a:solidFill>
                  <a:srgbClr val="1B2A44"/>
                </a:solidFill>
                <a:latin typeface="Georgia"/>
              </a:rPr>
              <a:t>DALEJ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65210" y="3070656"/>
            <a:ext cx="666462" cy="17780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00" i="0" spc="220">
                <a:solidFill>
                  <a:srgbClr val="1B2A44"/>
                </a:solidFill>
                <a:latin typeface="Georgia"/>
              </a:rPr>
              <a:t>RAPORT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2348" y="3070656"/>
            <a:ext cx="457097" cy="17780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00" i="0" spc="220">
                <a:solidFill>
                  <a:srgbClr val="1B2A44"/>
                </a:solidFill>
                <a:latin typeface="Georgia"/>
              </a:rPr>
              <a:t>MAPA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65627" y="3070656"/>
            <a:ext cx="410298" cy="17780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00" i="0" spc="220">
                <a:solidFill>
                  <a:srgbClr val="1B2A44"/>
                </a:solidFill>
                <a:latin typeface="Georgia"/>
              </a:rPr>
              <a:t>QUIZ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9999" y="3301162"/>
            <a:ext cx="4000815" cy="35560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000" i="0">
                <a:solidFill>
                  <a:srgbClr val="C8231E"/>
                </a:solidFill>
                <a:latin typeface="Georgia"/>
              </a:rPr>
              <a:t>— </a:t>
            </a:r>
            <a:r>
              <a:rPr sz="2000" i="0">
                <a:solidFill>
                  <a:srgbClr val="1B2A44"/>
                </a:solidFill>
                <a:latin typeface="Georgia"/>
              </a:rPr>
              <a:t>Raport „Giedroyc i Wschód”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9999" y="3614245"/>
            <a:ext cx="5653528" cy="35560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000" i="0">
                <a:solidFill>
                  <a:srgbClr val="C8231E"/>
                </a:solidFill>
                <a:latin typeface="Georgia"/>
              </a:rPr>
              <a:t>— </a:t>
            </a:r>
            <a:r>
              <a:rPr sz="2000" i="0">
                <a:solidFill>
                  <a:srgbClr val="1B2A44"/>
                </a:solidFill>
                <a:latin typeface="Georgia"/>
              </a:rPr>
              <a:t>Mapa interaktywna „ULB wczoraj i dziś”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9999" y="3927328"/>
            <a:ext cx="4302132" cy="35560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000" i="0">
                <a:solidFill>
                  <a:srgbClr val="C8231E"/>
                </a:solidFill>
                <a:latin typeface="Georgia"/>
              </a:rPr>
              <a:t>— </a:t>
            </a:r>
            <a:r>
              <a:rPr sz="2000" i="0">
                <a:solidFill>
                  <a:srgbClr val="1B2A44"/>
                </a:solidFill>
                <a:latin typeface="Georgia"/>
              </a:rPr>
              <a:t>Quiz „Ile wiesz o Giedroyciu?”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9999" y="4296686"/>
            <a:ext cx="4989916" cy="21336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200" i="0">
                <a:solidFill>
                  <a:srgbClr val="55504A"/>
                </a:solidFill>
                <a:latin typeface="Georgia"/>
              </a:rPr>
              <a:t>Wszystkie materiały — na stronie projektu „Giedroyc i Wschód”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91991" y="6353063"/>
            <a:ext cx="2301943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Projekt sfinansowany ze środków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87318" y="6504726"/>
            <a:ext cx="2746953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Fundacji LOTTO im. Haliny Konopackiej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