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12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jpg"/><Relationship Id="rId4" Type="http://schemas.openxmlformats.org/officeDocument/2006/relationships/image" Target="../media/image14.jpg"/><Relationship Id="rId5" Type="http://schemas.openxmlformats.org/officeDocument/2006/relationships/image" Target="../media/image15.jp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20920" y="719999"/>
            <a:ext cx="2851199" cy="3563999"/>
          </a:xfrm>
          <a:prstGeom prst="rect">
            <a:avLst/>
          </a:prstGeom>
          <a:solidFill>
            <a:srgbClr val="F2E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138000"/>
            <a:ext cx="12192120" cy="719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31_p2-listy.jpg"/>
          <p:cNvPicPr>
            <a:picLocks noChangeAspect="1"/>
          </p:cNvPicPr>
          <p:nvPr/>
        </p:nvPicPr>
        <p:blipFill>
          <a:blip r:embed="rId3"/>
          <a:srcRect l="806" r="806"/>
          <a:stretch>
            <a:fillRect/>
          </a:stretch>
        </p:blipFill>
        <p:spPr>
          <a:xfrm>
            <a:off x="8728920" y="828000"/>
            <a:ext cx="2635200" cy="3348000"/>
          </a:xfrm>
          <a:prstGeom prst="rect">
            <a:avLst/>
          </a:prstGeom>
        </p:spPr>
      </p:pic>
      <p:pic>
        <p:nvPicPr>
          <p:cNvPr id="5" name="Picture 4" descr="logo-INE-zlo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99" y="6289199"/>
            <a:ext cx="894600" cy="417600"/>
          </a:xfrm>
          <a:prstGeom prst="rect">
            <a:avLst/>
          </a:prstGeom>
        </p:spPr>
      </p:pic>
      <p:pic>
        <p:nvPicPr>
          <p:cNvPr id="6" name="Picture 5" descr="logo-Fundacja-LOTT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6519" y="6195600"/>
            <a:ext cx="825599" cy="604799"/>
          </a:xfrm>
          <a:prstGeom prst="rect">
            <a:avLst/>
          </a:prstGeom>
        </p:spPr>
      </p:pic>
      <p:pic>
        <p:nvPicPr>
          <p:cNvPr id="7" name="Picture 6" descr="pas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000" y="4554000"/>
            <a:ext cx="10752120" cy="142477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19999" y="711744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19999" y="3908864"/>
            <a:ext cx="432000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620920" y="719999"/>
            <a:ext cx="2851199" cy="3563999"/>
          </a:xfrm>
          <a:prstGeom prst="rect">
            <a:avLst/>
          </a:prstGeom>
          <a:noFill/>
          <a:ln w="11429">
            <a:solidFill>
              <a:srgbClr val="1B2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6134190"/>
            <a:ext cx="12192120" cy="7620"/>
          </a:xfrm>
          <a:prstGeom prst="rect">
            <a:avLst/>
          </a:prstGeom>
          <a:solidFill>
            <a:srgbClr val="C99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19999" y="786989"/>
            <a:ext cx="3725062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 spc="220">
                <a:solidFill>
                  <a:srgbClr val="1B2A44"/>
                </a:solidFill>
                <a:latin typeface="Georgia"/>
              </a:rPr>
              <a:t>PREZENTACJA 2 · GIEDROYC I WSCHÓD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9999" y="1741402"/>
            <a:ext cx="4358965" cy="112799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3561"/>
              </a:lnSpc>
            </a:pPr>
            <a:r>
              <a:rPr sz="3800" i="0" spc="120">
                <a:solidFill>
                  <a:srgbClr val="1B2A44"/>
                </a:solidFill>
                <a:latin typeface="Georgia"/>
              </a:rPr>
              <a:t>GIEDROYC</a:t>
            </a:r>
            <a:br/>
            <a:r>
              <a:rPr sz="3800" i="0" spc="120">
                <a:solidFill>
                  <a:srgbClr val="1B2A44"/>
                </a:solidFill>
                <a:latin typeface="Georgia"/>
              </a:rPr>
              <a:t>I MIEROSZEWSKI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9999" y="2646117"/>
            <a:ext cx="5602305" cy="67564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3800" i="0" spc="120">
                <a:solidFill>
                  <a:srgbClr val="1B2A44"/>
                </a:solidFill>
                <a:latin typeface="Georgia"/>
              </a:rPr>
              <a:t>– DWAJ WIZJONERZY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9999" y="4226473"/>
            <a:ext cx="5531827" cy="30226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700" i="1">
                <a:solidFill>
                  <a:srgbClr val="1B2A44"/>
                </a:solidFill>
                <a:latin typeface="Georgia"/>
              </a:rPr>
              <a:t>Redaktor i publicysta: wkład obu w koncepcję ULB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1991" y="6353063"/>
            <a:ext cx="2301943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>
                <a:solidFill>
                  <a:srgbClr val="1B2A44"/>
                </a:solidFill>
                <a:latin typeface="Georgia"/>
              </a:rPr>
              <a:t>Projekt sfinansowany ze środków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87318" y="6504726"/>
            <a:ext cx="2746953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>
                <a:solidFill>
                  <a:srgbClr val="1B2A44"/>
                </a:solidFill>
                <a:latin typeface="Georgia"/>
              </a:rPr>
              <a:t>Fundacji LOTTO im. Haliny Konopackiej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19999" y="539999"/>
            <a:ext cx="122400" cy="12239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080119" y="900000"/>
            <a:ext cx="4392000" cy="3096000"/>
          </a:xfrm>
          <a:prstGeom prst="rect">
            <a:avLst/>
          </a:prstGeom>
          <a:solidFill>
            <a:srgbClr val="F2E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12_kto-jest-kim-stol.jpg"/>
          <p:cNvPicPr>
            <a:picLocks noChangeAspect="1"/>
          </p:cNvPicPr>
          <p:nvPr/>
        </p:nvPicPr>
        <p:blipFill>
          <a:blip r:embed="rId3"/>
          <a:srcRect l="25630" r="25630"/>
          <a:stretch>
            <a:fillRect/>
          </a:stretch>
        </p:blipFill>
        <p:spPr>
          <a:xfrm>
            <a:off x="7188120" y="1008000"/>
            <a:ext cx="4176000" cy="2880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00000" y="554614"/>
            <a:ext cx="10572119" cy="1397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00000" y="586377"/>
            <a:ext cx="10572119" cy="4444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19999" y="6261459"/>
            <a:ext cx="10752119" cy="508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080119" y="900000"/>
            <a:ext cx="4392000" cy="3096000"/>
          </a:xfrm>
          <a:prstGeom prst="rect">
            <a:avLst/>
          </a:prstGeom>
          <a:noFill/>
          <a:ln w="11429">
            <a:solidFill>
              <a:srgbClr val="1B2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19999" y="891745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9999" y="329893"/>
            <a:ext cx="1578528" cy="15113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0" spc="160">
                <a:solidFill>
                  <a:srgbClr val="1B2A44"/>
                </a:solidFill>
                <a:latin typeface="Georgia"/>
              </a:rPr>
              <a:t>GIEDROYC I WSCHÓD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08324" y="305862"/>
            <a:ext cx="1376114" cy="18287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1">
                <a:solidFill>
                  <a:srgbClr val="1B2A44"/>
                </a:solidFill>
                <a:latin typeface="Georgia"/>
              </a:rPr>
              <a:t>Giedroyc i Mieroszewski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96445" y="319264"/>
            <a:ext cx="75647" cy="16891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r"/>
            <a:r>
              <a:rPr sz="950" i="0">
                <a:solidFill>
                  <a:srgbClr val="C8231E"/>
                </a:solidFill>
                <a:latin typeface="Georgia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9999" y="966989"/>
            <a:ext cx="1612773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 spc="220">
                <a:solidFill>
                  <a:srgbClr val="1B2A44"/>
                </a:solidFill>
                <a:latin typeface="Georgia"/>
              </a:rPr>
              <a:t>DWIE BIOGRAFIE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9999" y="1481688"/>
            <a:ext cx="5622064" cy="122578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4107"/>
              </a:lnSpc>
            </a:pPr>
            <a:r>
              <a:rPr sz="3950" i="0">
                <a:solidFill>
                  <a:srgbClr val="1B2A44"/>
                </a:solidFill>
                <a:latin typeface="Georgia"/>
              </a:rPr>
              <a:t>Mińsk i Kraków, Paryż</a:t>
            </a:r>
            <a:r>
              <a:rPr sz="3960">
                <a:latin typeface="Georgia"/>
              </a:rPr>
              <a:t> </a:t>
            </a:r>
            <a:r>
              <a:rPr sz="3950" i="0">
                <a:solidFill>
                  <a:srgbClr val="1B2A44"/>
                </a:solidFill>
                <a:latin typeface="Georgia"/>
              </a:rPr>
              <a:t>i Londyn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9999" y="3013557"/>
            <a:ext cx="6044831" cy="140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696"/>
              </a:lnSpc>
            </a:pPr>
            <a:r>
              <a:rPr sz="2150" i="0">
                <a:solidFill>
                  <a:srgbClr val="1B2A44"/>
                </a:solidFill>
                <a:latin typeface="Georgia"/>
              </a:rPr>
              <a:t>Jerzy Giedroyc (1906–2000): urodzony</a:t>
            </a:r>
            <a:r>
              <a:rPr sz="2150">
                <a:latin typeface="Georgia"/>
              </a:rPr>
              <a:t> </a:t>
            </a:r>
            <a:r>
              <a:rPr sz="2150" i="0">
                <a:solidFill>
                  <a:srgbClr val="1B2A44"/>
                </a:solidFill>
                <a:latin typeface="Georgia"/>
              </a:rPr>
              <a:t>w Mińsku; przed wojną urzędnik państwowy</a:t>
            </a:r>
            <a:r>
              <a:rPr sz="2150">
                <a:latin typeface="Georgia"/>
              </a:rPr>
              <a:t> </a:t>
            </a:r>
            <a:r>
              <a:rPr sz="2150" i="0">
                <a:solidFill>
                  <a:srgbClr val="1B2A44"/>
                </a:solidFill>
                <a:latin typeface="Georgia"/>
              </a:rPr>
              <a:t>i redaktor „Buntu Młodych”; od 1947 roku</a:t>
            </a:r>
            <a:r>
              <a:rPr sz="2150">
                <a:latin typeface="Georgia"/>
              </a:rPr>
              <a:t> </a:t>
            </a:r>
            <a:r>
              <a:rPr sz="2150" i="0">
                <a:solidFill>
                  <a:srgbClr val="1B2A44"/>
                </a:solidFill>
                <a:latin typeface="Georgia"/>
              </a:rPr>
              <a:t>w Maisons-Laffitte.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999" y="4541623"/>
            <a:ext cx="6037275" cy="140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696"/>
              </a:lnSpc>
            </a:pPr>
            <a:r>
              <a:rPr sz="2150" i="0">
                <a:solidFill>
                  <a:srgbClr val="1B2A44"/>
                </a:solidFill>
                <a:latin typeface="Georgia"/>
              </a:rPr>
              <a:t>Juliusz Mieroszewski (1906–1976): urodzony</a:t>
            </a:r>
            <a:r>
              <a:rPr sz="2150">
                <a:latin typeface="Georgia"/>
              </a:rPr>
              <a:t> </a:t>
            </a:r>
            <a:r>
              <a:rPr sz="2150" i="0">
                <a:solidFill>
                  <a:srgbClr val="1B2A44"/>
                </a:solidFill>
                <a:latin typeface="Georgia"/>
              </a:rPr>
              <a:t>w Krakowie; od 1947 roku do śmierci</a:t>
            </a:r>
            <a:r>
              <a:rPr sz="2150">
                <a:latin typeface="Georgia"/>
              </a:rPr>
              <a:t> </a:t>
            </a:r>
            <a:r>
              <a:rPr sz="2150" i="0">
                <a:solidFill>
                  <a:srgbClr val="1B2A44"/>
                </a:solidFill>
                <a:latin typeface="Georgia"/>
              </a:rPr>
              <a:t>w Londynie; od 1950 roku londyński</a:t>
            </a:r>
            <a:r>
              <a:rPr sz="2150">
                <a:latin typeface="Georgia"/>
              </a:rPr>
              <a:t> </a:t>
            </a:r>
            <a:r>
              <a:rPr sz="2150" i="0">
                <a:solidFill>
                  <a:srgbClr val="1B2A44"/>
                </a:solidFill>
                <a:latin typeface="Georgia"/>
              </a:rPr>
              <a:t>korespondent „Kultury” („Londyńczyk”).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9999" y="6337324"/>
            <a:ext cx="5086856" cy="14224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00" i="0">
                <a:solidFill>
                  <a:srgbClr val="55504A"/>
                </a:solidFill>
                <a:latin typeface="Georgia"/>
              </a:rPr>
              <a:t>Źródło: Raport, „Kto jest kim”; M. Grochowska 2009, s. 581–582; kulturaparyska.com (biografie)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19999" y="539999"/>
            <a:ext cx="122400" cy="12239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719999" y="2927565"/>
            <a:ext cx="129599" cy="129600"/>
          </a:xfrm>
          <a:prstGeom prst="ellipse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72199" y="2927565"/>
            <a:ext cx="129600" cy="129600"/>
          </a:xfrm>
          <a:prstGeom prst="ellipse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4424040" y="2927565"/>
            <a:ext cx="129599" cy="129600"/>
          </a:xfrm>
          <a:prstGeom prst="ellipse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276240" y="2927565"/>
            <a:ext cx="129599" cy="129600"/>
          </a:xfrm>
          <a:prstGeom prst="ellipse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128079" y="2927565"/>
            <a:ext cx="129599" cy="129600"/>
          </a:xfrm>
          <a:prstGeom prst="ellipse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980279" y="2927565"/>
            <a:ext cx="129599" cy="129600"/>
          </a:xfrm>
          <a:prstGeom prst="ellipse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00000" y="554614"/>
            <a:ext cx="10572119" cy="1397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900000" y="586377"/>
            <a:ext cx="10572119" cy="4444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19999" y="6261459"/>
            <a:ext cx="10752119" cy="508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19999" y="891745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19999" y="2984745"/>
            <a:ext cx="10752119" cy="1524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9999" y="329893"/>
            <a:ext cx="1578528" cy="15113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0" spc="160">
                <a:solidFill>
                  <a:srgbClr val="1B2A44"/>
                </a:solidFill>
                <a:latin typeface="Georgia"/>
              </a:rPr>
              <a:t>GIEDROYC I WSCHÓD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09396" y="305862"/>
            <a:ext cx="1376115" cy="18287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1">
                <a:solidFill>
                  <a:srgbClr val="1B2A44"/>
                </a:solidFill>
                <a:latin typeface="Georgia"/>
              </a:rPr>
              <a:t>Giedroyc i Mieroszewski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97626" y="319264"/>
            <a:ext cx="74453" cy="16891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r"/>
            <a:r>
              <a:rPr sz="950" i="0">
                <a:solidFill>
                  <a:srgbClr val="C8231E"/>
                </a:solidFill>
                <a:latin typeface="Georgia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9999" y="966989"/>
            <a:ext cx="906171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 spc="220">
                <a:solidFill>
                  <a:srgbClr val="1B2A44"/>
                </a:solidFill>
                <a:latin typeface="Georgia"/>
              </a:rPr>
              <a:t>OŚ CZASU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9999" y="1460320"/>
            <a:ext cx="5857769" cy="60452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3400" i="0">
                <a:solidFill>
                  <a:srgbClr val="1B2A44"/>
                </a:solidFill>
                <a:latin typeface="Georgia"/>
              </a:rPr>
              <a:t>Jak powstawała wizja ULB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9999" y="2488367"/>
            <a:ext cx="646913" cy="37338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2100" i="0">
                <a:solidFill>
                  <a:srgbClr val="C8231E"/>
                </a:solidFill>
                <a:latin typeface="Georgia"/>
              </a:rPr>
              <a:t>1947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572019" y="2488367"/>
            <a:ext cx="641893" cy="37338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2100" i="0">
                <a:solidFill>
                  <a:srgbClr val="C8231E"/>
                </a:solidFill>
                <a:latin typeface="Georgia"/>
              </a:rPr>
              <a:t>1952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24040" y="2488367"/>
            <a:ext cx="652617" cy="37338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2100" i="0">
                <a:solidFill>
                  <a:srgbClr val="C8231E"/>
                </a:solidFill>
                <a:latin typeface="Georgia"/>
              </a:rPr>
              <a:t>1962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76059" y="2488367"/>
            <a:ext cx="657181" cy="37338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2100" i="0">
                <a:solidFill>
                  <a:srgbClr val="C8231E"/>
                </a:solidFill>
                <a:latin typeface="Georgia"/>
              </a:rPr>
              <a:t>1970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28079" y="2488367"/>
            <a:ext cx="637786" cy="37338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2100" i="0">
                <a:solidFill>
                  <a:srgbClr val="C8231E"/>
                </a:solidFill>
                <a:latin typeface="Georgia"/>
              </a:rPr>
              <a:t>1974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80100" y="2488367"/>
            <a:ext cx="680032" cy="37338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2100" i="0">
                <a:solidFill>
                  <a:srgbClr val="C8231E"/>
                </a:solidFill>
                <a:latin typeface="Georgia"/>
              </a:rPr>
              <a:t>1980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9999" y="3235150"/>
            <a:ext cx="1561053" cy="98526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1886"/>
              </a:lnSpc>
            </a:pPr>
            <a:r>
              <a:rPr sz="1500" i="0">
                <a:solidFill>
                  <a:srgbClr val="1B2A44"/>
                </a:solidFill>
                <a:latin typeface="Georgia"/>
              </a:rPr>
              <a:t>pierwszy numer</a:t>
            </a:r>
            <a:r>
              <a:rPr sz="1500">
                <a:latin typeface="Georgia"/>
              </a:rPr>
              <a:t> </a:t>
            </a:r>
            <a:r>
              <a:rPr sz="1500" i="0">
                <a:solidFill>
                  <a:srgbClr val="1B2A44"/>
                </a:solidFill>
                <a:latin typeface="Georgia"/>
              </a:rPr>
              <a:t>„Kultury”;</a:t>
            </a:r>
            <a:r>
              <a:rPr sz="1500">
                <a:latin typeface="Georgia"/>
              </a:rPr>
              <a:t> </a:t>
            </a:r>
            <a:r>
              <a:rPr sz="1500" i="0">
                <a:solidFill>
                  <a:srgbClr val="1B2A44"/>
                </a:solidFill>
                <a:latin typeface="Georgia"/>
              </a:rPr>
              <a:t>redaktor: Jerzy</a:t>
            </a:r>
            <a:r>
              <a:rPr sz="1500">
                <a:latin typeface="Georgia"/>
              </a:rPr>
              <a:t> </a:t>
            </a:r>
            <a:r>
              <a:rPr sz="1500" i="0">
                <a:solidFill>
                  <a:srgbClr val="1B2A44"/>
                </a:solidFill>
                <a:latin typeface="Georgia"/>
              </a:rPr>
              <a:t>Giedroyc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572019" y="3235150"/>
            <a:ext cx="1526910" cy="745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1886"/>
              </a:lnSpc>
            </a:pPr>
            <a:r>
              <a:rPr sz="1500" i="0">
                <a:solidFill>
                  <a:srgbClr val="1B2A44"/>
                </a:solidFill>
                <a:latin typeface="Georgia"/>
              </a:rPr>
              <a:t>debata o Wilnie</a:t>
            </a:r>
            <a:r>
              <a:rPr sz="1500">
                <a:latin typeface="Georgia"/>
              </a:rPr>
              <a:t> </a:t>
            </a:r>
            <a:r>
              <a:rPr sz="1500" i="0">
                <a:solidFill>
                  <a:srgbClr val="1B2A44"/>
                </a:solidFill>
                <a:latin typeface="Georgia"/>
              </a:rPr>
              <a:t>i Lwowie; list</a:t>
            </a:r>
            <a:r>
              <a:rPr sz="1500">
                <a:latin typeface="Georgia"/>
              </a:rPr>
              <a:t> </a:t>
            </a:r>
            <a:r>
              <a:rPr sz="1500" i="0">
                <a:solidFill>
                  <a:srgbClr val="1B2A44"/>
                </a:solidFill>
                <a:latin typeface="Georgia"/>
              </a:rPr>
              <a:t>ks. Majewskiego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24040" y="3235150"/>
            <a:ext cx="1576352" cy="146431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1886"/>
              </a:lnSpc>
            </a:pPr>
            <a:r>
              <a:rPr sz="1500" i="0">
                <a:solidFill>
                  <a:srgbClr val="1B2A44"/>
                </a:solidFill>
                <a:latin typeface="Georgia"/>
              </a:rPr>
              <a:t>Giedroyc</a:t>
            </a:r>
            <a:r>
              <a:rPr sz="1500">
                <a:latin typeface="Georgia"/>
              </a:rPr>
              <a:t> </a:t>
            </a:r>
            <a:r>
              <a:rPr sz="1500" i="0">
                <a:solidFill>
                  <a:srgbClr val="1B2A44"/>
                </a:solidFill>
                <a:latin typeface="Georgia"/>
              </a:rPr>
              <a:t>w liście do</a:t>
            </a:r>
            <a:r>
              <a:rPr sz="1500">
                <a:latin typeface="Georgia"/>
              </a:rPr>
              <a:t> </a:t>
            </a:r>
            <a:r>
              <a:rPr sz="1500" i="0">
                <a:solidFill>
                  <a:srgbClr val="1B2A44"/>
                </a:solidFill>
                <a:latin typeface="Georgia"/>
              </a:rPr>
              <a:t>Stempowskiego:</a:t>
            </a:r>
            <a:r>
              <a:rPr sz="1500">
                <a:latin typeface="Georgia"/>
              </a:rPr>
              <a:t> </a:t>
            </a:r>
            <a:r>
              <a:rPr sz="1500" i="0">
                <a:solidFill>
                  <a:srgbClr val="1B2A44"/>
                </a:solidFill>
                <a:latin typeface="Georgia"/>
              </a:rPr>
              <a:t>sprawa Wilna</a:t>
            </a:r>
            <a:r>
              <a:rPr sz="1500">
                <a:latin typeface="Georgia"/>
              </a:rPr>
              <a:t> </a:t>
            </a:r>
            <a:r>
              <a:rPr sz="1500" i="0">
                <a:solidFill>
                  <a:srgbClr val="1B2A44"/>
                </a:solidFill>
                <a:latin typeface="Georgia"/>
              </a:rPr>
              <a:t>i Lwowa</a:t>
            </a:r>
            <a:r>
              <a:rPr sz="1500">
                <a:latin typeface="Georgia"/>
              </a:rPr>
              <a:t> </a:t>
            </a:r>
            <a:r>
              <a:rPr sz="1500" i="0">
                <a:solidFill>
                  <a:srgbClr val="1B2A44"/>
                </a:solidFill>
                <a:latin typeface="Georgia"/>
              </a:rPr>
              <a:t>przesądzona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76059" y="3235150"/>
            <a:ext cx="1397869" cy="98526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1886"/>
              </a:lnSpc>
            </a:pPr>
            <a:r>
              <a:rPr sz="1500" i="0">
                <a:solidFill>
                  <a:srgbClr val="1B2A44"/>
                </a:solidFill>
                <a:latin typeface="Georgia"/>
              </a:rPr>
              <a:t>Mieroszewski:</a:t>
            </a:r>
            <a:r>
              <a:rPr sz="1500">
                <a:latin typeface="Georgia"/>
              </a:rPr>
              <a:t> </a:t>
            </a:r>
            <a:r>
              <a:rPr sz="1500" i="0">
                <a:solidFill>
                  <a:srgbClr val="1B2A44"/>
                </a:solidFill>
                <a:latin typeface="Georgia"/>
              </a:rPr>
              <a:t>Ukraina</a:t>
            </a:r>
            <a:r>
              <a:rPr sz="1500">
                <a:latin typeface="Georgia"/>
              </a:rPr>
              <a:t> </a:t>
            </a:r>
            <a:r>
              <a:rPr sz="1500" i="0">
                <a:solidFill>
                  <a:srgbClr val="1B2A44"/>
                </a:solidFill>
                <a:latin typeface="Georgia"/>
              </a:rPr>
              <a:t>w stosunkach</a:t>
            </a:r>
            <a:r>
              <a:rPr sz="1500">
                <a:latin typeface="Georgia"/>
              </a:rPr>
              <a:t> </a:t>
            </a:r>
            <a:r>
              <a:rPr sz="1500" i="0">
                <a:solidFill>
                  <a:srgbClr val="1B2A44"/>
                </a:solidFill>
                <a:latin typeface="Georgia"/>
              </a:rPr>
              <a:t>z Rosją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128079" y="3235150"/>
            <a:ext cx="1367182" cy="745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1886"/>
              </a:lnSpc>
            </a:pPr>
            <a:r>
              <a:rPr sz="1500" i="0">
                <a:solidFill>
                  <a:srgbClr val="1B2A44"/>
                </a:solidFill>
                <a:latin typeface="Georgia"/>
              </a:rPr>
              <a:t>Mieroszewski</a:t>
            </a:r>
            <a:r>
              <a:rPr sz="1500">
                <a:latin typeface="Georgia"/>
              </a:rPr>
              <a:t> </a:t>
            </a:r>
            <a:r>
              <a:rPr sz="1500" i="0">
                <a:solidFill>
                  <a:srgbClr val="1B2A44"/>
                </a:solidFill>
                <a:latin typeface="Georgia"/>
              </a:rPr>
              <a:t>objaśnia skrót</a:t>
            </a:r>
            <a:r>
              <a:rPr sz="1500">
                <a:latin typeface="Georgia"/>
              </a:rPr>
              <a:t> </a:t>
            </a:r>
            <a:r>
              <a:rPr sz="1500" i="0">
                <a:solidFill>
                  <a:srgbClr val="1B2A44"/>
                </a:solidFill>
                <a:latin typeface="Georgia"/>
              </a:rPr>
              <a:t>ULB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980100" y="3235150"/>
            <a:ext cx="1437031" cy="12247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1886"/>
              </a:lnSpc>
            </a:pPr>
            <a:r>
              <a:rPr sz="1500" i="0">
                <a:solidFill>
                  <a:srgbClr val="1B2A44"/>
                </a:solidFill>
                <a:latin typeface="Georgia"/>
              </a:rPr>
              <a:t>Giedroyc do</a:t>
            </a:r>
            <a:r>
              <a:rPr sz="1500">
                <a:latin typeface="Georgia"/>
              </a:rPr>
              <a:t> </a:t>
            </a:r>
            <a:r>
              <a:rPr sz="1500" i="0">
                <a:solidFill>
                  <a:srgbClr val="1B2A44"/>
                </a:solidFill>
                <a:latin typeface="Georgia"/>
              </a:rPr>
              <a:t>Jeleńskiego:</a:t>
            </a:r>
            <a:r>
              <a:rPr sz="1500">
                <a:latin typeface="Georgia"/>
              </a:rPr>
              <a:t> </a:t>
            </a:r>
            <a:r>
              <a:rPr sz="1500" i="0">
                <a:solidFill>
                  <a:srgbClr val="1B2A44"/>
                </a:solidFill>
                <a:latin typeface="Georgia"/>
              </a:rPr>
              <a:t>najpierw jasna</a:t>
            </a:r>
            <a:r>
              <a:rPr sz="1500">
                <a:latin typeface="Georgia"/>
              </a:rPr>
              <a:t> </a:t>
            </a:r>
            <a:r>
              <a:rPr sz="1500" i="0">
                <a:solidFill>
                  <a:srgbClr val="1B2A44"/>
                </a:solidFill>
                <a:latin typeface="Georgia"/>
              </a:rPr>
              <a:t>sprawa Wilna</a:t>
            </a:r>
            <a:r>
              <a:rPr sz="1500">
                <a:latin typeface="Georgia"/>
              </a:rPr>
              <a:t> </a:t>
            </a:r>
            <a:r>
              <a:rPr sz="1500" i="0">
                <a:solidFill>
                  <a:srgbClr val="1B2A44"/>
                </a:solidFill>
                <a:latin typeface="Georgia"/>
              </a:rPr>
              <a:t>i Lwowa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9999" y="6337324"/>
            <a:ext cx="7729184" cy="14224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00" i="0">
                <a:solidFill>
                  <a:srgbClr val="55504A"/>
                </a:solidFill>
                <a:latin typeface="Georgia"/>
              </a:rPr>
              <a:t>Źródło: Raport, rozdz. 1–4 i ramki 2–4; listy do J. Stempowskiego (6 X 1962) i K.A. Jeleńskiego (9 VI 1980) — cyt. za P. Waingertner 2015, s. 152, 155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19999" y="539999"/>
            <a:ext cx="122400" cy="12239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03490" y="2315940"/>
            <a:ext cx="33019" cy="219567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296119" y="2315940"/>
            <a:ext cx="4176000" cy="1234499"/>
          </a:xfrm>
          <a:prstGeom prst="rect">
            <a:avLst/>
          </a:prstGeom>
          <a:solidFill>
            <a:srgbClr val="F2E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900000" y="554614"/>
            <a:ext cx="10572119" cy="1397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00000" y="586377"/>
            <a:ext cx="10572119" cy="4444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19999" y="6261459"/>
            <a:ext cx="10752119" cy="508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19999" y="891745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296119" y="2315940"/>
            <a:ext cx="4176000" cy="1234499"/>
          </a:xfrm>
          <a:prstGeom prst="rect">
            <a:avLst/>
          </a:prstGeom>
          <a:noFill/>
          <a:ln w="11429">
            <a:solidFill>
              <a:srgbClr val="1B2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19999" y="5005085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9999" y="329893"/>
            <a:ext cx="1578528" cy="15113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0" spc="160">
                <a:solidFill>
                  <a:srgbClr val="1B2A44"/>
                </a:solidFill>
                <a:latin typeface="Georgia"/>
              </a:rPr>
              <a:t>GIEDROYC I WSCHÓD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04571" y="305862"/>
            <a:ext cx="1376114" cy="18287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1">
                <a:solidFill>
                  <a:srgbClr val="1B2A44"/>
                </a:solidFill>
                <a:latin typeface="Georgia"/>
              </a:rPr>
              <a:t>Giedroyc i Mieroszewski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392318" y="319264"/>
            <a:ext cx="79761" cy="16891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r"/>
            <a:r>
              <a:rPr sz="950" i="0">
                <a:solidFill>
                  <a:srgbClr val="C8231E"/>
                </a:solidFill>
                <a:latin typeface="Georgia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9999" y="966989"/>
            <a:ext cx="1991614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 spc="220">
                <a:solidFill>
                  <a:srgbClr val="1B2A44"/>
                </a:solidFill>
                <a:latin typeface="Georgia"/>
              </a:rPr>
              <a:t>KTO WYMYŚLIŁ ULB?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9999" y="1450115"/>
            <a:ext cx="5504063" cy="556767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3150" i="0">
                <a:solidFill>
                  <a:srgbClr val="1B2A44"/>
                </a:solidFill>
                <a:latin typeface="Georgia"/>
              </a:rPr>
              <a:t>Giedroyc o Mieroszewskim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4000" y="2304629"/>
            <a:ext cx="6154006" cy="13697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3362"/>
              </a:lnSpc>
            </a:pPr>
            <a:r>
              <a:rPr sz="2900" i="1">
                <a:solidFill>
                  <a:srgbClr val="1B2A44"/>
                </a:solidFill>
                <a:latin typeface="Georgia"/>
              </a:rPr>
              <a:t>„Za najważniejszy składnik jego</a:t>
            </a:r>
            <a:r>
              <a:rPr sz="2900">
                <a:latin typeface="Georgia"/>
              </a:rPr>
              <a:t> </a:t>
            </a:r>
            <a:r>
              <a:rPr sz="2900" i="1">
                <a:solidFill>
                  <a:srgbClr val="1B2A44"/>
                </a:solidFill>
                <a:latin typeface="Georgia"/>
              </a:rPr>
              <a:t>dorobku uważam ideę ULB. […] ta</a:t>
            </a:r>
            <a:r>
              <a:rPr sz="2900">
                <a:latin typeface="Georgia"/>
              </a:rPr>
              <a:t> </a:t>
            </a:r>
            <a:r>
              <a:rPr sz="2900" i="1">
                <a:solidFill>
                  <a:srgbClr val="1B2A44"/>
                </a:solidFill>
                <a:latin typeface="Georgia"/>
              </a:rPr>
              <a:t>idea jest czymś trwałym.”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96119" y="3597223"/>
            <a:ext cx="4024472" cy="24989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847"/>
              </a:lnSpc>
            </a:pPr>
            <a:r>
              <a:rPr sz="800" i="1">
                <a:solidFill>
                  <a:srgbClr val="55504A"/>
                </a:solidFill>
                <a:latin typeface="Georgia"/>
              </a:rPr>
              <a:t>J. Giedroyc, „Autobiografia na cztery ręce”, Warszawa 1999, s. 224. Skan: Instytut</a:t>
            </a:r>
            <a:r>
              <a:rPr sz="800">
                <a:latin typeface="Georgia"/>
              </a:rPr>
              <a:t> </a:t>
            </a:r>
            <a:r>
              <a:rPr sz="800" i="1">
                <a:solidFill>
                  <a:srgbClr val="55504A"/>
                </a:solidFill>
                <a:latin typeface="Georgia"/>
              </a:rPr>
              <a:t>Literacki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44000" y="4079505"/>
            <a:ext cx="5960694" cy="48604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1715"/>
              </a:lnSpc>
            </a:pPr>
            <a:r>
              <a:rPr sz="1500" i="0">
                <a:solidFill>
                  <a:srgbClr val="55504A"/>
                </a:solidFill>
                <a:latin typeface="Georgia"/>
              </a:rPr>
              <a:t>Jerzy Giedroyc, „Autobiografia na cztery ręce”, Warszawa 1999,</a:t>
            </a:r>
            <a:r>
              <a:rPr sz="1510">
                <a:latin typeface="Georgia"/>
              </a:rPr>
              <a:t> </a:t>
            </a:r>
            <a:r>
              <a:rPr sz="1500" i="0">
                <a:solidFill>
                  <a:srgbClr val="55504A"/>
                </a:solidFill>
                <a:latin typeface="Georgia"/>
              </a:rPr>
              <a:t>s. 224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9999" y="5473883"/>
            <a:ext cx="10609739" cy="72443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698"/>
              </a:lnSpc>
            </a:pPr>
            <a:r>
              <a:rPr sz="2150" i="0">
                <a:solidFill>
                  <a:srgbClr val="1B2A44"/>
                </a:solidFill>
                <a:latin typeface="Georgia"/>
              </a:rPr>
              <a:t>Był przekonany, że „choćby jako jej twórca Mieroszewski zajmie ważne miejsce</a:t>
            </a:r>
            <a:r>
              <a:rPr sz="2150">
                <a:latin typeface="Georgia"/>
              </a:rPr>
              <a:t> </a:t>
            </a:r>
            <a:r>
              <a:rPr sz="2150" i="0">
                <a:solidFill>
                  <a:srgbClr val="1B2A44"/>
                </a:solidFill>
                <a:latin typeface="Georgia"/>
              </a:rPr>
              <a:t>w historii polskiej myśli politycznej po drugiej wojnie światowej”.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9999" y="6337324"/>
            <a:ext cx="5723925" cy="14224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00" i="0">
                <a:solidFill>
                  <a:srgbClr val="55504A"/>
                </a:solidFill>
                <a:latin typeface="Georgia"/>
              </a:rPr>
              <a:t>Źródło: J. Giedroyc, Autobiografia na cztery ręce, s. 224–225 (sprawdzone na obrazie strony); raport, rozdz. 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19999" y="539999"/>
            <a:ext cx="122400" cy="12239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03490" y="2180029"/>
            <a:ext cx="33019" cy="2824426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296119" y="2180029"/>
            <a:ext cx="4176000" cy="1735180"/>
          </a:xfrm>
          <a:prstGeom prst="rect">
            <a:avLst/>
          </a:prstGeom>
          <a:solidFill>
            <a:srgbClr val="F2E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skan_autobiografia_s224_wplyw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6119" y="2270029"/>
            <a:ext cx="3995999" cy="155518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00000" y="554614"/>
            <a:ext cx="10572119" cy="1397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00000" y="586377"/>
            <a:ext cx="10572119" cy="4444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19999" y="6261459"/>
            <a:ext cx="10752119" cy="508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19999" y="891745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296119" y="2180029"/>
            <a:ext cx="4176000" cy="1735180"/>
          </a:xfrm>
          <a:prstGeom prst="rect">
            <a:avLst/>
          </a:prstGeom>
          <a:noFill/>
          <a:ln w="11429">
            <a:solidFill>
              <a:srgbClr val="1B2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19999" y="5451841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19999" y="329893"/>
            <a:ext cx="1578528" cy="15113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0" spc="160">
                <a:solidFill>
                  <a:srgbClr val="1B2A44"/>
                </a:solidFill>
                <a:latin typeface="Georgia"/>
              </a:rPr>
              <a:t>GIEDROYC I WSCHÓD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09719" y="305862"/>
            <a:ext cx="1376114" cy="18287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1">
                <a:solidFill>
                  <a:srgbClr val="1B2A44"/>
                </a:solidFill>
                <a:latin typeface="Georgia"/>
              </a:rPr>
              <a:t>Giedroyc i Mieroszewski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97972" y="319264"/>
            <a:ext cx="74187" cy="16891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r"/>
            <a:r>
              <a:rPr sz="950" i="0">
                <a:solidFill>
                  <a:srgbClr val="C8231E"/>
                </a:solidFill>
                <a:latin typeface="Georgia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9999" y="966989"/>
            <a:ext cx="1246580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 spc="220">
                <a:solidFill>
                  <a:srgbClr val="1B2A44"/>
                </a:solidFill>
                <a:latin typeface="Georgia"/>
              </a:rPr>
              <a:t>PODZIAŁ RÓL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999" y="1433611"/>
            <a:ext cx="2976071" cy="48005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2700" i="0">
                <a:solidFill>
                  <a:srgbClr val="1B2A44"/>
                </a:solidFill>
                <a:latin typeface="Georgia"/>
              </a:rPr>
              <a:t>Wschód i Zachód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4000" y="2177726"/>
            <a:ext cx="6169603" cy="228529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898"/>
              </a:lnSpc>
            </a:pPr>
            <a:r>
              <a:rPr sz="2500" i="1">
                <a:solidFill>
                  <a:srgbClr val="1B2A44"/>
                </a:solidFill>
                <a:latin typeface="Georgia"/>
              </a:rPr>
              <a:t>„Mieroszewski miał niewątpliwie na</a:t>
            </a:r>
            <a:r>
              <a:rPr sz="2500">
                <a:latin typeface="Georgia"/>
              </a:rPr>
              <a:t> </a:t>
            </a:r>
            <a:r>
              <a:rPr sz="2500" i="1">
                <a:solidFill>
                  <a:srgbClr val="1B2A44"/>
                </a:solidFill>
                <a:latin typeface="Georgia"/>
              </a:rPr>
              <a:t>mnie wpływ. Otwierał przede mną</a:t>
            </a:r>
            <a:r>
              <a:rPr sz="2500">
                <a:latin typeface="Georgia"/>
              </a:rPr>
              <a:t> </a:t>
            </a:r>
            <a:r>
              <a:rPr sz="2500" i="1">
                <a:solidFill>
                  <a:srgbClr val="1B2A44"/>
                </a:solidFill>
                <a:latin typeface="Georgia"/>
              </a:rPr>
              <a:t>perspektywy na świat zachodni, gdyż</a:t>
            </a:r>
            <a:r>
              <a:rPr sz="2500">
                <a:latin typeface="Georgia"/>
              </a:rPr>
              <a:t> </a:t>
            </a:r>
            <a:r>
              <a:rPr sz="2500" i="1">
                <a:solidFill>
                  <a:srgbClr val="1B2A44"/>
                </a:solidFill>
                <a:latin typeface="Georgia"/>
              </a:rPr>
              <a:t>wiedziałem o nim zawsze mniej niż</a:t>
            </a:r>
            <a:r>
              <a:rPr sz="2500">
                <a:latin typeface="Georgia"/>
              </a:rPr>
              <a:t> </a:t>
            </a:r>
            <a:r>
              <a:rPr sz="2500" i="1">
                <a:solidFill>
                  <a:srgbClr val="1B2A44"/>
                </a:solidFill>
                <a:latin typeface="Georgia"/>
              </a:rPr>
              <a:t>o świecie wschodnim, którego on z kolei</a:t>
            </a:r>
            <a:r>
              <a:rPr sz="2500">
                <a:latin typeface="Georgia"/>
              </a:rPr>
              <a:t> </a:t>
            </a:r>
            <a:r>
              <a:rPr sz="2500" i="1">
                <a:solidFill>
                  <a:srgbClr val="1B2A44"/>
                </a:solidFill>
                <a:latin typeface="Georgia"/>
              </a:rPr>
              <a:t>nie znał i który był mu obcy.”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96119" y="3961993"/>
            <a:ext cx="4024472" cy="24989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847"/>
              </a:lnSpc>
            </a:pPr>
            <a:r>
              <a:rPr sz="800" i="1">
                <a:solidFill>
                  <a:srgbClr val="55504A"/>
                </a:solidFill>
                <a:latin typeface="Georgia"/>
              </a:rPr>
              <a:t>J. Giedroyc, „Autobiografia na cztery ręce”, Warszawa 1999, s. 224. Skan: Instytut</a:t>
            </a:r>
            <a:r>
              <a:rPr sz="800">
                <a:latin typeface="Georgia"/>
              </a:rPr>
              <a:t> </a:t>
            </a:r>
            <a:r>
              <a:rPr sz="800" i="1">
                <a:solidFill>
                  <a:srgbClr val="55504A"/>
                </a:solidFill>
                <a:latin typeface="Georgia"/>
              </a:rPr>
              <a:t>Literacki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44000" y="4812286"/>
            <a:ext cx="5939959" cy="23114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300" i="0">
                <a:solidFill>
                  <a:srgbClr val="55504A"/>
                </a:solidFill>
                <a:latin typeface="Georgia"/>
              </a:rPr>
              <a:t>Jerzy Giedroyc, „Autobiografia na cztery ręce”, Warszawa 1999, s. 224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9999" y="5857151"/>
            <a:ext cx="9179622" cy="32893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850" i="0">
                <a:solidFill>
                  <a:srgbClr val="1B2A44"/>
                </a:solidFill>
                <a:latin typeface="Georgia"/>
              </a:rPr>
              <a:t>Wiedzę o Wschodzie wnosił do tej współpracy — jak mówił — sam Giedroyc.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9999" y="6337324"/>
            <a:ext cx="6210838" cy="14224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00" i="0">
                <a:solidFill>
                  <a:srgbClr val="55504A"/>
                </a:solidFill>
                <a:latin typeface="Georgia"/>
              </a:rPr>
              <a:t>Źródło: J. Giedroyc, Autobiografia na cztery ręce, s. 224 (sprawdzone na obrazie strony); raport, rozdz. 2 („Dwie role”)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19999" y="539999"/>
            <a:ext cx="122400" cy="12239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080119" y="900000"/>
            <a:ext cx="4392000" cy="3096000"/>
          </a:xfrm>
          <a:prstGeom prst="rect">
            <a:avLst/>
          </a:prstGeom>
          <a:solidFill>
            <a:srgbClr val="F2E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14_przypisy-stosy.jpg"/>
          <p:cNvPicPr>
            <a:picLocks noChangeAspect="1"/>
          </p:cNvPicPr>
          <p:nvPr/>
        </p:nvPicPr>
        <p:blipFill>
          <a:blip r:embed="rId3"/>
          <a:srcRect l="25630" r="25630"/>
          <a:stretch>
            <a:fillRect/>
          </a:stretch>
        </p:blipFill>
        <p:spPr>
          <a:xfrm>
            <a:off x="7188120" y="1008000"/>
            <a:ext cx="4176000" cy="2880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00000" y="554614"/>
            <a:ext cx="10572119" cy="1397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00000" y="586377"/>
            <a:ext cx="10572119" cy="4444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19999" y="6261459"/>
            <a:ext cx="10752119" cy="508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080119" y="900000"/>
            <a:ext cx="4392000" cy="3096000"/>
          </a:xfrm>
          <a:prstGeom prst="rect">
            <a:avLst/>
          </a:prstGeom>
          <a:noFill/>
          <a:ln w="11429">
            <a:solidFill>
              <a:srgbClr val="1B2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19999" y="891745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9999" y="329893"/>
            <a:ext cx="1578528" cy="15113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0" spc="160">
                <a:solidFill>
                  <a:srgbClr val="1B2A44"/>
                </a:solidFill>
                <a:latin typeface="Georgia"/>
              </a:rPr>
              <a:t>GIEDROYC I WSCHÓD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04678" y="305862"/>
            <a:ext cx="1376114" cy="18287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1">
                <a:solidFill>
                  <a:srgbClr val="1B2A44"/>
                </a:solidFill>
                <a:latin typeface="Georgia"/>
              </a:rPr>
              <a:t>Giedroyc i Mieroszewski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92437" y="319264"/>
            <a:ext cx="79629" cy="16891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r"/>
            <a:r>
              <a:rPr sz="950" i="0">
                <a:solidFill>
                  <a:srgbClr val="C8231E"/>
                </a:solidFill>
                <a:latin typeface="Georgia"/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9999" y="966989"/>
            <a:ext cx="992943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 spc="220">
                <a:solidFill>
                  <a:srgbClr val="1B2A44"/>
                </a:solidFill>
                <a:latin typeface="Georgia"/>
              </a:rPr>
              <a:t>REDAKTOR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9999" y="1462416"/>
            <a:ext cx="6063372" cy="106997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3585"/>
              </a:lnSpc>
            </a:pPr>
            <a:r>
              <a:rPr sz="3450" i="0">
                <a:solidFill>
                  <a:srgbClr val="1B2A44"/>
                </a:solidFill>
                <a:latin typeface="Georgia"/>
              </a:rPr>
              <a:t>Debata przygotowana przez</a:t>
            </a:r>
            <a:r>
              <a:rPr sz="3460">
                <a:latin typeface="Georgia"/>
              </a:rPr>
              <a:t> </a:t>
            </a:r>
            <a:r>
              <a:rPr sz="3450" i="0">
                <a:solidFill>
                  <a:srgbClr val="1B2A44"/>
                </a:solidFill>
                <a:latin typeface="Georgia"/>
              </a:rPr>
              <a:t>redaktora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9999" y="2799425"/>
            <a:ext cx="6224778" cy="122951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353"/>
              </a:lnSpc>
            </a:pPr>
            <a:r>
              <a:rPr sz="1850" i="0">
                <a:solidFill>
                  <a:srgbClr val="1B2A44"/>
                </a:solidFill>
                <a:latin typeface="Georgia"/>
              </a:rPr>
              <a:t>Eseje o sprawach polsko-ukraińskich Giedroyc</a:t>
            </a:r>
            <a:r>
              <a:rPr sz="1870">
                <a:latin typeface="Georgia"/>
              </a:rPr>
              <a:t> </a:t>
            </a:r>
            <a:r>
              <a:rPr sz="1850" i="0">
                <a:solidFill>
                  <a:srgbClr val="1B2A44"/>
                </a:solidFill>
                <a:latin typeface="Georgia"/>
              </a:rPr>
              <a:t>zamówił przede wszystkim u Józefa Łobodowskiego</a:t>
            </a:r>
            <a:r>
              <a:rPr sz="1870">
                <a:latin typeface="Georgia"/>
              </a:rPr>
              <a:t> </a:t>
            </a:r>
            <a:r>
              <a:rPr sz="1850" i="0">
                <a:solidFill>
                  <a:srgbClr val="1B2A44"/>
                </a:solidFill>
                <a:latin typeface="Georgia"/>
              </a:rPr>
              <a:t>i Włodzimierza Bączkowskiego; tekst Łobodowskiego</a:t>
            </a:r>
            <a:r>
              <a:rPr sz="1870">
                <a:latin typeface="Georgia"/>
              </a:rPr>
              <a:t> </a:t>
            </a:r>
            <a:r>
              <a:rPr sz="1850" i="0">
                <a:solidFill>
                  <a:srgbClr val="1B2A44"/>
                </a:solidFill>
                <a:latin typeface="Georgia"/>
              </a:rPr>
              <a:t>ocenił już 29 grudnia 1951 roku jako „doskonały”.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999" y="4133011"/>
            <a:ext cx="5806013" cy="93058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353"/>
              </a:lnSpc>
            </a:pPr>
            <a:r>
              <a:rPr sz="1850" i="0">
                <a:solidFill>
                  <a:srgbClr val="1B2A44"/>
                </a:solidFill>
                <a:latin typeface="Georgia"/>
              </a:rPr>
              <a:t>W listopadzie 1952 roku debatę — jak pisze Paweł</a:t>
            </a:r>
            <a:r>
              <a:rPr sz="1870">
                <a:latin typeface="Georgia"/>
              </a:rPr>
              <a:t> </a:t>
            </a:r>
            <a:r>
              <a:rPr sz="1850" i="0">
                <a:solidFill>
                  <a:srgbClr val="1B2A44"/>
                </a:solidFill>
                <a:latin typeface="Georgia"/>
              </a:rPr>
              <a:t>Kowal, „mimowolnie” — zwieńczył list</a:t>
            </a:r>
            <a:r>
              <a:rPr sz="1870">
                <a:latin typeface="Georgia"/>
              </a:rPr>
              <a:t> </a:t>
            </a:r>
            <a:r>
              <a:rPr sz="1850" i="0">
                <a:solidFill>
                  <a:srgbClr val="1B2A44"/>
                </a:solidFill>
                <a:latin typeface="Georgia"/>
              </a:rPr>
              <a:t>ks. Majewskiego.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9999" y="5167673"/>
            <a:ext cx="6047497" cy="93058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353"/>
              </a:lnSpc>
            </a:pPr>
            <a:r>
              <a:rPr sz="1850" i="0">
                <a:solidFill>
                  <a:srgbClr val="1B2A44"/>
                </a:solidFill>
                <a:latin typeface="Georgia"/>
              </a:rPr>
              <a:t>Rezygnacje z prenumeraty przychodziły, ale według</a:t>
            </a:r>
            <a:r>
              <a:rPr sz="1870">
                <a:latin typeface="Georgia"/>
              </a:rPr>
              <a:t> </a:t>
            </a:r>
            <a:r>
              <a:rPr sz="1850" i="0">
                <a:solidFill>
                  <a:srgbClr val="1B2A44"/>
                </a:solidFill>
                <a:latin typeface="Georgia"/>
              </a:rPr>
              <a:t>Pawła Kowala „bilans jednak był dodatni”: w czasie</a:t>
            </a:r>
            <a:r>
              <a:rPr sz="1870">
                <a:latin typeface="Georgia"/>
              </a:rPr>
              <a:t> </a:t>
            </a:r>
            <a:r>
              <a:rPr sz="1850" i="0">
                <a:solidFill>
                  <a:srgbClr val="1B2A44"/>
                </a:solidFill>
                <a:latin typeface="Georgia"/>
              </a:rPr>
              <a:t>sporu przyszły też nowe zamówienia.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9999" y="6337324"/>
            <a:ext cx="6896202" cy="14224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00" i="0">
                <a:solidFill>
                  <a:srgbClr val="55504A"/>
                </a:solidFill>
                <a:latin typeface="Georgia"/>
              </a:rPr>
              <a:t>Źródło: Raport, rozdz. 4; P. Kowal 2025, s. 791, 793, 804–805; J. Giedroyc, J. Łobodowski, Listy 1947–1988, s. 146 (cyt. za Kowalem)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19999" y="539999"/>
            <a:ext cx="122400" cy="12239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03490" y="2349918"/>
            <a:ext cx="33019" cy="2042340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296119" y="2349918"/>
            <a:ext cx="4176000" cy="1728886"/>
          </a:xfrm>
          <a:prstGeom prst="rect">
            <a:avLst/>
          </a:prstGeom>
          <a:solidFill>
            <a:srgbClr val="F2E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skan_1974-09_s07_jagiellonsk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6119" y="2439918"/>
            <a:ext cx="3995999" cy="154888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00000" y="554614"/>
            <a:ext cx="10572119" cy="1397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00000" y="586377"/>
            <a:ext cx="10572119" cy="4444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19999" y="6261459"/>
            <a:ext cx="10752119" cy="508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19999" y="891745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296119" y="2349918"/>
            <a:ext cx="4176000" cy="1728886"/>
          </a:xfrm>
          <a:prstGeom prst="rect">
            <a:avLst/>
          </a:prstGeom>
          <a:noFill/>
          <a:ln w="11429">
            <a:solidFill>
              <a:srgbClr val="1B2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19999" y="4897243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19999" y="329893"/>
            <a:ext cx="1578528" cy="15113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0" spc="160">
                <a:solidFill>
                  <a:srgbClr val="1B2A44"/>
                </a:solidFill>
                <a:latin typeface="Georgia"/>
              </a:rPr>
              <a:t>GIEDROYC I WSCHÓD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10308" y="305862"/>
            <a:ext cx="1376115" cy="18287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1">
                <a:solidFill>
                  <a:srgbClr val="1B2A44"/>
                </a:solidFill>
                <a:latin typeface="Georgia"/>
              </a:rPr>
              <a:t>Giedroyc i Mieroszewski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98622" y="319264"/>
            <a:ext cx="73524" cy="16891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r"/>
            <a:r>
              <a:rPr sz="950" i="0">
                <a:solidFill>
                  <a:srgbClr val="C8231E"/>
                </a:solidFill>
                <a:latin typeface="Georgia"/>
              </a:rPr>
              <a:t>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9999" y="966989"/>
            <a:ext cx="1143937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 spc="220">
                <a:solidFill>
                  <a:srgbClr val="1B2A44"/>
                </a:solidFill>
                <a:latin typeface="Georgia"/>
              </a:rPr>
              <a:t>PUBLICYSTA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999" y="1454215"/>
            <a:ext cx="3581897" cy="576072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3250" i="0">
                <a:solidFill>
                  <a:srgbClr val="1B2A44"/>
                </a:solidFill>
                <a:latin typeface="Georgia"/>
              </a:rPr>
              <a:t>Idea jagiellońska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4000" y="2336354"/>
            <a:ext cx="5853829" cy="1416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3478"/>
              </a:lnSpc>
            </a:pPr>
            <a:r>
              <a:rPr sz="3000" i="1">
                <a:solidFill>
                  <a:srgbClr val="1B2A44"/>
                </a:solidFill>
                <a:latin typeface="Georgia"/>
              </a:rPr>
              <a:t>„Idea jagiellońska tylko dla nas</a:t>
            </a:r>
            <a:r>
              <a:rPr sz="3000">
                <a:latin typeface="Georgia"/>
              </a:rPr>
              <a:t> </a:t>
            </a:r>
            <a:r>
              <a:rPr sz="3000" i="1">
                <a:solidFill>
                  <a:srgbClr val="1B2A44"/>
                </a:solidFill>
                <a:latin typeface="Georgia"/>
              </a:rPr>
              <a:t>nie ma nic wspólnego</a:t>
            </a:r>
            <a:r>
              <a:rPr sz="3000">
                <a:latin typeface="Georgia"/>
              </a:rPr>
              <a:t> </a:t>
            </a:r>
            <a:r>
              <a:rPr sz="3000" i="1">
                <a:solidFill>
                  <a:srgbClr val="1B2A44"/>
                </a:solidFill>
                <a:latin typeface="Georgia"/>
              </a:rPr>
              <a:t>z imperializmem.”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29490" y="4125587"/>
            <a:ext cx="4332365" cy="24989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ts val="847"/>
              </a:lnSpc>
            </a:pPr>
            <a:r>
              <a:rPr sz="800" i="1">
                <a:solidFill>
                  <a:srgbClr val="55504A"/>
                </a:solidFill>
                <a:latin typeface="Georgia"/>
              </a:rPr>
              <a:t>„Kultura” 1974, nr 9 (324), s. 7 — J. Mieroszewski, „Rosyjski »kompleks polski« i obszar</a:t>
            </a:r>
            <a:r>
              <a:rPr sz="800">
                <a:latin typeface="Georgia"/>
              </a:rPr>
              <a:t> </a:t>
            </a:r>
            <a:r>
              <a:rPr sz="800" i="1">
                <a:solidFill>
                  <a:srgbClr val="55504A"/>
                </a:solidFill>
                <a:latin typeface="Georgia"/>
              </a:rPr>
              <a:t>ULB”. Skan: archiwum „Kultury” (kulturaparyska.com)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44000" y="4172455"/>
            <a:ext cx="5425005" cy="277368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550" i="0">
                <a:solidFill>
                  <a:srgbClr val="55504A"/>
                </a:solidFill>
                <a:latin typeface="Georgia"/>
              </a:rPr>
              <a:t>Juliusz Mieroszewski, „Kultura” 1974, nr 9 (324), s. 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9999" y="5381963"/>
            <a:ext cx="10568442" cy="7492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791"/>
              </a:lnSpc>
            </a:pPr>
            <a:r>
              <a:rPr sz="2200" i="0">
                <a:solidFill>
                  <a:srgbClr val="1B2A44"/>
                </a:solidFill>
                <a:latin typeface="Georgia"/>
              </a:rPr>
              <a:t>Dla Litwinów, Ukraińców i Białorusinów stanowi ona — pisał — „najczystszą</a:t>
            </a:r>
            <a:r>
              <a:rPr sz="2220">
                <a:latin typeface="Georgia"/>
              </a:rPr>
              <a:t> </a:t>
            </a:r>
            <a:r>
              <a:rPr sz="2200" i="0">
                <a:solidFill>
                  <a:srgbClr val="1B2A44"/>
                </a:solidFill>
                <a:latin typeface="Georgia"/>
              </a:rPr>
              <a:t>formę polskiego tradycyjnego imperializmu”.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9999" y="6337324"/>
            <a:ext cx="2000876" cy="14224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00" i="0">
                <a:solidFill>
                  <a:srgbClr val="55504A"/>
                </a:solidFill>
                <a:latin typeface="Georgia"/>
              </a:rPr>
              <a:t>Źródło: Skan „Kultury” 1974, nr 9, s. 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19999" y="539999"/>
            <a:ext cx="122400" cy="12239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080119" y="900000"/>
            <a:ext cx="4392000" cy="3096000"/>
          </a:xfrm>
          <a:prstGeom prst="rect">
            <a:avLst/>
          </a:prstGeom>
          <a:solidFill>
            <a:srgbClr val="F2E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13_nota-archiwum.jpg"/>
          <p:cNvPicPr>
            <a:picLocks noChangeAspect="1"/>
          </p:cNvPicPr>
          <p:nvPr/>
        </p:nvPicPr>
        <p:blipFill>
          <a:blip r:embed="rId3"/>
          <a:srcRect l="25630" r="25630"/>
          <a:stretch>
            <a:fillRect/>
          </a:stretch>
        </p:blipFill>
        <p:spPr>
          <a:xfrm>
            <a:off x="7188120" y="1008000"/>
            <a:ext cx="4176000" cy="2880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00000" y="554614"/>
            <a:ext cx="10572119" cy="1397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00000" y="586377"/>
            <a:ext cx="10572119" cy="4444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19999" y="6261459"/>
            <a:ext cx="10752119" cy="508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080119" y="900000"/>
            <a:ext cx="4392000" cy="3096000"/>
          </a:xfrm>
          <a:prstGeom prst="rect">
            <a:avLst/>
          </a:prstGeom>
          <a:noFill/>
          <a:ln w="11429">
            <a:solidFill>
              <a:srgbClr val="1B2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19999" y="891745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9999" y="329893"/>
            <a:ext cx="1578528" cy="15113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0" spc="160">
                <a:solidFill>
                  <a:srgbClr val="1B2A44"/>
                </a:solidFill>
                <a:latin typeface="Georgia"/>
              </a:rPr>
              <a:t>GIEDROYC I WSCHÓD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01943" y="305862"/>
            <a:ext cx="1376114" cy="18287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1">
                <a:solidFill>
                  <a:srgbClr val="1B2A44"/>
                </a:solidFill>
                <a:latin typeface="Georgia"/>
              </a:rPr>
              <a:t>Giedroyc i Mieroszewski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89425" y="319264"/>
            <a:ext cx="82681" cy="16891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r"/>
            <a:r>
              <a:rPr sz="950" i="0">
                <a:solidFill>
                  <a:srgbClr val="C8231E"/>
                </a:solidFill>
                <a:latin typeface="Georgia"/>
              </a:rPr>
              <a:t>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9999" y="966989"/>
            <a:ext cx="1400839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 spc="220">
                <a:solidFill>
                  <a:srgbClr val="1B2A44"/>
                </a:solidFill>
                <a:latin typeface="Georgia"/>
              </a:rPr>
              <a:t>SPÓR BADACZY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9999" y="1481688"/>
            <a:ext cx="5078793" cy="704087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3950" i="0">
                <a:solidFill>
                  <a:srgbClr val="1B2A44"/>
                </a:solidFill>
                <a:latin typeface="Georgia"/>
              </a:rPr>
              <a:t>Czyja to koncepcja?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9999" y="2491861"/>
            <a:ext cx="6091293" cy="10666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696"/>
              </a:lnSpc>
            </a:pPr>
            <a:r>
              <a:rPr sz="2150" i="0">
                <a:solidFill>
                  <a:srgbClr val="1B2A44"/>
                </a:solidFill>
                <a:latin typeface="Georgia"/>
              </a:rPr>
              <a:t>Jan Kofman uważa koncepcję ULB za bardziej</a:t>
            </a:r>
            <a:r>
              <a:rPr sz="2150">
                <a:latin typeface="Georgia"/>
              </a:rPr>
              <a:t> </a:t>
            </a:r>
            <a:r>
              <a:rPr sz="2150" i="0">
                <a:solidFill>
                  <a:srgbClr val="1B2A44"/>
                </a:solidFill>
                <a:latin typeface="Georgia"/>
              </a:rPr>
              <a:t>dzieło Mieroszewskiego niż Giedroycia, który</a:t>
            </a:r>
            <a:r>
              <a:rPr sz="2150">
                <a:latin typeface="Georgia"/>
              </a:rPr>
              <a:t> </a:t>
            </a:r>
            <a:r>
              <a:rPr sz="2150" i="0">
                <a:solidFill>
                  <a:srgbClr val="1B2A44"/>
                </a:solidFill>
                <a:latin typeface="Georgia"/>
              </a:rPr>
              <a:t>ją zaakceptował.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999" y="3677411"/>
            <a:ext cx="5366551" cy="10666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696"/>
              </a:lnSpc>
            </a:pPr>
            <a:r>
              <a:rPr sz="2150" i="0">
                <a:solidFill>
                  <a:srgbClr val="1B2A44"/>
                </a:solidFill>
                <a:latin typeface="Georgia"/>
              </a:rPr>
              <a:t>Katarzyna Pełczyńska-Nałęcz proponuje</a:t>
            </a:r>
            <a:r>
              <a:rPr sz="2150">
                <a:latin typeface="Georgia"/>
              </a:rPr>
              <a:t> </a:t>
            </a:r>
            <a:r>
              <a:rPr sz="2150" i="0">
                <a:solidFill>
                  <a:srgbClr val="1B2A44"/>
                </a:solidFill>
                <a:latin typeface="Georgia"/>
              </a:rPr>
              <a:t>mówić o doktrynie Mieroszewskiego</a:t>
            </a:r>
            <a:r>
              <a:rPr sz="2150">
                <a:latin typeface="Georgia"/>
              </a:rPr>
              <a:t> </a:t>
            </a:r>
            <a:r>
              <a:rPr sz="2150" i="0">
                <a:solidFill>
                  <a:srgbClr val="1B2A44"/>
                </a:solidFill>
                <a:latin typeface="Georgia"/>
              </a:rPr>
              <a:t>i Giedroycia.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9999" y="4862961"/>
            <a:ext cx="5881706" cy="10666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696"/>
              </a:lnSpc>
            </a:pPr>
            <a:r>
              <a:rPr sz="2150" i="0">
                <a:solidFill>
                  <a:srgbClr val="1B2A44"/>
                </a:solidFill>
                <a:latin typeface="Georgia"/>
              </a:rPr>
              <a:t>Krzysztof Pomian przypominał, że artykuły</a:t>
            </a:r>
            <a:r>
              <a:rPr sz="2150">
                <a:latin typeface="Georgia"/>
              </a:rPr>
              <a:t> </a:t>
            </a:r>
            <a:r>
              <a:rPr sz="2150" i="0">
                <a:solidFill>
                  <a:srgbClr val="1B2A44"/>
                </a:solidFill>
                <a:latin typeface="Georgia"/>
              </a:rPr>
              <a:t>Mieroszewskiego „wyrażały we wszystkich</a:t>
            </a:r>
            <a:r>
              <a:rPr sz="2150">
                <a:latin typeface="Georgia"/>
              </a:rPr>
              <a:t> </a:t>
            </a:r>
            <a:r>
              <a:rPr sz="2150" i="0">
                <a:solidFill>
                  <a:srgbClr val="1B2A44"/>
                </a:solidFill>
                <a:latin typeface="Georgia"/>
              </a:rPr>
              <a:t>zasadniczych sprawach poglądy Giedroycia”.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9999" y="6337324"/>
            <a:ext cx="5853318" cy="14224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00" i="0">
                <a:solidFill>
                  <a:srgbClr val="55504A"/>
                </a:solidFill>
                <a:latin typeface="Georgia"/>
              </a:rPr>
              <a:t>Źródło: „Sprawy Międzynarodowe” 2018, t. 71, nr 4 (ankieta); K. Pomian, w: A. Mencwel i in. (red.), 2009, s. 33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19999" y="539999"/>
            <a:ext cx="122400" cy="12239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19999" y="2206412"/>
            <a:ext cx="10752119" cy="2282683"/>
          </a:xfrm>
          <a:prstGeom prst="rect">
            <a:avLst/>
          </a:prstGeom>
          <a:solidFill>
            <a:srgbClr val="F2E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skan_1974-09_s02-03_wplat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999" y="2296412"/>
            <a:ext cx="10572119" cy="210268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00000" y="554614"/>
            <a:ext cx="10572119" cy="1397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00000" y="586377"/>
            <a:ext cx="10572119" cy="4444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19999" y="6261459"/>
            <a:ext cx="10752119" cy="508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19999" y="891745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19999" y="2206412"/>
            <a:ext cx="10752119" cy="2282683"/>
          </a:xfrm>
          <a:prstGeom prst="rect">
            <a:avLst/>
          </a:prstGeom>
          <a:noFill/>
          <a:ln w="11429">
            <a:solidFill>
              <a:srgbClr val="1B2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9999" y="329893"/>
            <a:ext cx="1578528" cy="15113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0" spc="160">
                <a:solidFill>
                  <a:srgbClr val="1B2A44"/>
                </a:solidFill>
                <a:latin typeface="Georgia"/>
              </a:rPr>
              <a:t>GIEDROYC I WSCHÓD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04678" y="305862"/>
            <a:ext cx="1376114" cy="18287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1">
                <a:solidFill>
                  <a:srgbClr val="1B2A44"/>
                </a:solidFill>
                <a:latin typeface="Georgia"/>
              </a:rPr>
              <a:t>Giedroyc i Mieroszewski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92437" y="319264"/>
            <a:ext cx="79629" cy="16891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r"/>
            <a:r>
              <a:rPr sz="950" i="0">
                <a:solidFill>
                  <a:srgbClr val="C8231E"/>
                </a:solidFill>
                <a:latin typeface="Georgia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9999" y="966989"/>
            <a:ext cx="2688882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 spc="220">
                <a:solidFill>
                  <a:srgbClr val="1B2A44"/>
                </a:solidFill>
                <a:latin typeface="Georgia"/>
              </a:rPr>
              <a:t>CIEKAWOSTKA Z ARCHIWUM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9999" y="1445057"/>
            <a:ext cx="5385667" cy="53340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3000" i="0">
                <a:solidFill>
                  <a:srgbClr val="1B2A44"/>
                </a:solidFill>
                <a:latin typeface="Georgia"/>
              </a:rPr>
              <a:t>Brzeziński w rubryce wpłat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59960" y="4535878"/>
            <a:ext cx="8439645" cy="14224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00" i="1">
                <a:solidFill>
                  <a:srgbClr val="55504A"/>
                </a:solidFill>
                <a:latin typeface="Georgia"/>
              </a:rPr>
              <a:t>„Kultura” 1974, nr 9 (324), s. 2–3 — rubryka „Wpłaty na Fundusz »Kultury«” i początek eseju J. Mieroszewskiego. Skan: archiwum „Kultury” (kulturaparyska.com)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999" y="5078313"/>
            <a:ext cx="10892571" cy="94460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388"/>
              </a:lnSpc>
            </a:pPr>
            <a:r>
              <a:rPr sz="1900" i="0">
                <a:solidFill>
                  <a:srgbClr val="1B2A44"/>
                </a:solidFill>
                <a:latin typeface="Georgia"/>
              </a:rPr>
              <a:t>Wrzesień 1974 roku. Na lewej stronie rozkładówki „Kultura” odnotowuje dziewiątą wpłatę</a:t>
            </a:r>
            <a:r>
              <a:rPr sz="1900">
                <a:latin typeface="Georgia"/>
              </a:rPr>
              <a:t> </a:t>
            </a:r>
            <a:r>
              <a:rPr sz="1900" i="0">
                <a:solidFill>
                  <a:srgbClr val="1B2A44"/>
                </a:solidFill>
                <a:latin typeface="Georgia"/>
              </a:rPr>
              <a:t>prof. Zbigniewa Brzezińskiego, na prawej zaczyna się esej Mieroszewskiego o obszarze ULB.</a:t>
            </a:r>
            <a:r>
              <a:rPr sz="1900">
                <a:latin typeface="Georgia"/>
              </a:rPr>
              <a:t> </a:t>
            </a:r>
            <a:r>
              <a:rPr sz="1900" i="0">
                <a:solidFill>
                  <a:srgbClr val="1B2A44"/>
                </a:solidFill>
                <a:latin typeface="Georgia"/>
              </a:rPr>
              <a:t>Czy lektura pisma wpłynęła na poglądy Brzezińskiego, źródła nie rozstrzygają.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9999" y="6337324"/>
            <a:ext cx="5121190" cy="14224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00" i="0">
                <a:solidFill>
                  <a:srgbClr val="55504A"/>
                </a:solidFill>
                <a:latin typeface="Georgia"/>
              </a:rPr>
              <a:t>Źródło: Skan „Kultury” 1974, nr 9 (324), s. 2–3; raport, rozdz. 6 i „Najważniejsze ustalenia”, pkt 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19999" y="539999"/>
            <a:ext cx="122400" cy="12239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080119" y="900000"/>
            <a:ext cx="4392000" cy="3096000"/>
          </a:xfrm>
          <a:prstGeom prst="rect">
            <a:avLst/>
          </a:prstGeom>
          <a:solidFill>
            <a:srgbClr val="F2E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22_inf4-stosy.jpg"/>
          <p:cNvPicPr>
            <a:picLocks noChangeAspect="1"/>
          </p:cNvPicPr>
          <p:nvPr/>
        </p:nvPicPr>
        <p:blipFill>
          <a:blip r:embed="rId3"/>
          <a:srcRect t="22414" b="22414"/>
          <a:stretch>
            <a:fillRect/>
          </a:stretch>
        </p:blipFill>
        <p:spPr>
          <a:xfrm>
            <a:off x="7188120" y="1008000"/>
            <a:ext cx="4176000" cy="2880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00000" y="554614"/>
            <a:ext cx="10572119" cy="1397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00000" y="586377"/>
            <a:ext cx="10572119" cy="4444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19999" y="6261459"/>
            <a:ext cx="10752119" cy="508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080119" y="900000"/>
            <a:ext cx="4392000" cy="3096000"/>
          </a:xfrm>
          <a:prstGeom prst="rect">
            <a:avLst/>
          </a:prstGeom>
          <a:noFill/>
          <a:ln w="11429">
            <a:solidFill>
              <a:srgbClr val="1B2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19999" y="891745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9999" y="329893"/>
            <a:ext cx="1578528" cy="15113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0" spc="160">
                <a:solidFill>
                  <a:srgbClr val="1B2A44"/>
                </a:solidFill>
                <a:latin typeface="Georgia"/>
              </a:rPr>
              <a:t>GIEDROYC I WSCHÓD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44996" y="305862"/>
            <a:ext cx="1376114" cy="18287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1">
                <a:solidFill>
                  <a:srgbClr val="1B2A44"/>
                </a:solidFill>
                <a:latin typeface="Georgia"/>
              </a:rPr>
              <a:t>Giedroyc i Mieroszewski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26783" y="319264"/>
            <a:ext cx="145322" cy="16891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r"/>
            <a:r>
              <a:rPr sz="950" i="0">
                <a:solidFill>
                  <a:srgbClr val="C8231E"/>
                </a:solidFill>
                <a:latin typeface="Georgia"/>
              </a:rPr>
              <a:t>10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9999" y="966989"/>
            <a:ext cx="1549105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 spc="220">
                <a:solidFill>
                  <a:srgbClr val="1B2A44"/>
                </a:solidFill>
                <a:latin typeface="Georgia"/>
              </a:rPr>
              <a:t>PODSUMOWANIE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9999" y="1478920"/>
            <a:ext cx="2449985" cy="691388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3900" i="0">
                <a:solidFill>
                  <a:srgbClr val="1B2A44"/>
                </a:solidFill>
                <a:latin typeface="Georgia"/>
              </a:rPr>
              <a:t>Dwie role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9999" y="2470757"/>
            <a:ext cx="6209810" cy="104722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647"/>
              </a:lnSpc>
            </a:pPr>
            <a:r>
              <a:rPr sz="2100" i="0">
                <a:solidFill>
                  <a:srgbClr val="1B2A44"/>
                </a:solidFill>
                <a:latin typeface="Georgia"/>
              </a:rPr>
              <a:t>Publicysta: Mieroszewski wyłożył koncepcję</a:t>
            </a:r>
            <a:r>
              <a:rPr sz="2110">
                <a:latin typeface="Georgia"/>
              </a:rPr>
              <a:t> </a:t>
            </a:r>
            <a:r>
              <a:rPr sz="2100" i="0">
                <a:solidFill>
                  <a:srgbClr val="1B2A44"/>
                </a:solidFill>
                <a:latin typeface="Georgia"/>
              </a:rPr>
              <a:t>i objaśnił skrót ULB (1974). Giedroyc uważał tę</a:t>
            </a:r>
            <a:r>
              <a:rPr sz="2110">
                <a:latin typeface="Georgia"/>
              </a:rPr>
              <a:t> </a:t>
            </a:r>
            <a:r>
              <a:rPr sz="2100" i="0">
                <a:solidFill>
                  <a:srgbClr val="1B2A44"/>
                </a:solidFill>
                <a:latin typeface="Georgia"/>
              </a:rPr>
              <a:t>ideę za najważniejszy składnik jego dorobku.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999" y="3634751"/>
            <a:ext cx="6165858" cy="138351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647"/>
              </a:lnSpc>
            </a:pPr>
            <a:r>
              <a:rPr sz="2100" i="0">
                <a:solidFill>
                  <a:srgbClr val="1B2A44"/>
                </a:solidFill>
                <a:latin typeface="Georgia"/>
              </a:rPr>
              <a:t>Redaktor: Giedroyc zamówił eseje</a:t>
            </a:r>
            <a:r>
              <a:rPr sz="2110">
                <a:latin typeface="Georgia"/>
              </a:rPr>
              <a:t> </a:t>
            </a:r>
            <a:r>
              <a:rPr sz="2100" i="0">
                <a:solidFill>
                  <a:srgbClr val="1B2A44"/>
                </a:solidFill>
                <a:latin typeface="Georgia"/>
              </a:rPr>
              <a:t>Łobodowskiego i Bączkowskiego i poprowadził</a:t>
            </a:r>
            <a:r>
              <a:rPr sz="2110">
                <a:latin typeface="Georgia"/>
              </a:rPr>
              <a:t> </a:t>
            </a:r>
            <a:r>
              <a:rPr sz="2100" i="0">
                <a:solidFill>
                  <a:srgbClr val="1B2A44"/>
                </a:solidFill>
                <a:latin typeface="Georgia"/>
              </a:rPr>
              <a:t>na łamach pisma debatę o sprawie ukraińskiej</a:t>
            </a:r>
            <a:r>
              <a:rPr sz="2110">
                <a:latin typeface="Georgia"/>
              </a:rPr>
              <a:t> </a:t>
            </a:r>
            <a:r>
              <a:rPr sz="2100" i="0">
                <a:solidFill>
                  <a:srgbClr val="1B2A44"/>
                </a:solidFill>
                <a:latin typeface="Georgia"/>
              </a:rPr>
              <a:t>(1952).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9999" y="5135035"/>
            <a:ext cx="6218492" cy="7109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647"/>
              </a:lnSpc>
            </a:pPr>
            <a:r>
              <a:rPr sz="2100" i="0">
                <a:solidFill>
                  <a:srgbClr val="1B2A44"/>
                </a:solidFill>
                <a:latin typeface="Georgia"/>
              </a:rPr>
              <a:t>Kto miał w koncepcji większy udział — badacze</a:t>
            </a:r>
            <a:r>
              <a:rPr sz="2110">
                <a:latin typeface="Georgia"/>
              </a:rPr>
              <a:t> </a:t>
            </a:r>
            <a:r>
              <a:rPr sz="2100" i="0">
                <a:solidFill>
                  <a:srgbClr val="1B2A44"/>
                </a:solidFill>
                <a:latin typeface="Georgia"/>
              </a:rPr>
              <a:t>oceniają różnie.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9999" y="6337324"/>
            <a:ext cx="2284225" cy="14224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00" i="0">
                <a:solidFill>
                  <a:srgbClr val="55504A"/>
                </a:solidFill>
                <a:latin typeface="Georgia"/>
              </a:rPr>
              <a:t>Źródło: Raport, rozdz. 2 („Dwie role”), 4 i 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648119" y="863999"/>
            <a:ext cx="1439999" cy="2088000"/>
          </a:xfrm>
          <a:prstGeom prst="rect">
            <a:avLst/>
          </a:prstGeom>
          <a:solidFill>
            <a:srgbClr val="F2E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340120" y="863999"/>
            <a:ext cx="1439999" cy="2088000"/>
          </a:xfrm>
          <a:prstGeom prst="rect">
            <a:avLst/>
          </a:prstGeom>
          <a:solidFill>
            <a:srgbClr val="F2E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0032120" y="863999"/>
            <a:ext cx="1439999" cy="2088000"/>
          </a:xfrm>
          <a:prstGeom prst="rect">
            <a:avLst/>
          </a:prstGeom>
          <a:solidFill>
            <a:srgbClr val="F2E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6138000"/>
            <a:ext cx="12192120" cy="719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okladka.jpg"/>
          <p:cNvPicPr>
            <a:picLocks noChangeAspect="1"/>
          </p:cNvPicPr>
          <p:nvPr/>
        </p:nvPicPr>
        <p:blipFill>
          <a:blip r:embed="rId3"/>
          <a:srcRect l="3318" r="3318"/>
          <a:stretch>
            <a:fillRect/>
          </a:stretch>
        </p:blipFill>
        <p:spPr>
          <a:xfrm>
            <a:off x="6738120" y="954000"/>
            <a:ext cx="1260000" cy="1908000"/>
          </a:xfrm>
          <a:prstGeom prst="rect">
            <a:avLst/>
          </a:prstGeom>
        </p:spPr>
      </p:pic>
      <p:pic>
        <p:nvPicPr>
          <p:cNvPr id="7" name="Picture 6" descr="41_mapa-start.jpg"/>
          <p:cNvPicPr>
            <a:picLocks noChangeAspect="1"/>
          </p:cNvPicPr>
          <p:nvPr/>
        </p:nvPicPr>
        <p:blipFill>
          <a:blip r:embed="rId4"/>
          <a:srcRect l="31495" r="31495"/>
          <a:stretch>
            <a:fillRect/>
          </a:stretch>
        </p:blipFill>
        <p:spPr>
          <a:xfrm>
            <a:off x="8430120" y="954000"/>
            <a:ext cx="1260000" cy="1908000"/>
          </a:xfrm>
          <a:prstGeom prst="rect">
            <a:avLst/>
          </a:prstGeom>
        </p:spPr>
      </p:pic>
      <p:pic>
        <p:nvPicPr>
          <p:cNvPr id="8" name="Picture 7" descr="34_quiz-start.jpg"/>
          <p:cNvPicPr>
            <a:picLocks noChangeAspect="1"/>
          </p:cNvPicPr>
          <p:nvPr/>
        </p:nvPicPr>
        <p:blipFill>
          <a:blip r:embed="rId5"/>
          <a:srcRect l="31495" r="31495"/>
          <a:stretch>
            <a:fillRect/>
          </a:stretch>
        </p:blipFill>
        <p:spPr>
          <a:xfrm>
            <a:off x="10122120" y="954000"/>
            <a:ext cx="1260000" cy="1908000"/>
          </a:xfrm>
          <a:prstGeom prst="rect">
            <a:avLst/>
          </a:prstGeom>
        </p:spPr>
      </p:pic>
      <p:pic>
        <p:nvPicPr>
          <p:cNvPr id="9" name="Picture 8" descr="logo-INE-zlo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999" y="6289199"/>
            <a:ext cx="894600" cy="417600"/>
          </a:xfrm>
          <a:prstGeom prst="rect">
            <a:avLst/>
          </a:prstGeom>
        </p:spPr>
      </p:pic>
      <p:pic>
        <p:nvPicPr>
          <p:cNvPr id="10" name="Picture 9" descr="logo-Fundacja-LOTT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46519" y="6195600"/>
            <a:ext cx="825599" cy="604799"/>
          </a:xfrm>
          <a:prstGeom prst="rect">
            <a:avLst/>
          </a:prstGeom>
        </p:spPr>
      </p:pic>
      <p:pic>
        <p:nvPicPr>
          <p:cNvPr id="11" name="Picture 10" descr="pas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0000" y="4554000"/>
            <a:ext cx="10752120" cy="1424771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719999" y="711744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19999" y="3091595"/>
            <a:ext cx="432000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648119" y="863999"/>
            <a:ext cx="1439999" cy="2088000"/>
          </a:xfrm>
          <a:prstGeom prst="rect">
            <a:avLst/>
          </a:prstGeom>
          <a:noFill/>
          <a:ln w="11429">
            <a:solidFill>
              <a:srgbClr val="1B2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340120" y="863999"/>
            <a:ext cx="1439999" cy="2088000"/>
          </a:xfrm>
          <a:prstGeom prst="rect">
            <a:avLst/>
          </a:prstGeom>
          <a:noFill/>
          <a:ln w="11429">
            <a:solidFill>
              <a:srgbClr val="1B2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0032120" y="863999"/>
            <a:ext cx="1439999" cy="2088000"/>
          </a:xfrm>
          <a:prstGeom prst="rect">
            <a:avLst/>
          </a:prstGeom>
          <a:noFill/>
          <a:ln w="11429">
            <a:solidFill>
              <a:srgbClr val="1B2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6134190"/>
            <a:ext cx="12192120" cy="7620"/>
          </a:xfrm>
          <a:prstGeom prst="rect">
            <a:avLst/>
          </a:prstGeom>
          <a:solidFill>
            <a:srgbClr val="C99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19999" y="786989"/>
            <a:ext cx="3317704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 spc="220">
                <a:solidFill>
                  <a:srgbClr val="1B2A44"/>
                </a:solidFill>
                <a:latin typeface="Georgia"/>
              </a:rPr>
              <a:t>GIEDROYC I WSCHÓD · MATERIAŁY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9999" y="1745637"/>
            <a:ext cx="1864107" cy="78231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4400" i="0" spc="120">
                <a:solidFill>
                  <a:srgbClr val="1B2A44"/>
                </a:solidFill>
                <a:latin typeface="Georgia"/>
              </a:rPr>
              <a:t>DALEJ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65210" y="3070656"/>
            <a:ext cx="666462" cy="17780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00" i="0" spc="220">
                <a:solidFill>
                  <a:srgbClr val="1B2A44"/>
                </a:solidFill>
                <a:latin typeface="Georgia"/>
              </a:rPr>
              <a:t>RAPORT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2348" y="3070656"/>
            <a:ext cx="457097" cy="17780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00" i="0" spc="220">
                <a:solidFill>
                  <a:srgbClr val="1B2A44"/>
                </a:solidFill>
                <a:latin typeface="Georgia"/>
              </a:rPr>
              <a:t>MAPA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565627" y="3070656"/>
            <a:ext cx="410298" cy="17780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00" i="0" spc="220">
                <a:solidFill>
                  <a:srgbClr val="1B2A44"/>
                </a:solidFill>
                <a:latin typeface="Georgia"/>
              </a:rPr>
              <a:t>QUIZ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9999" y="3301162"/>
            <a:ext cx="4000815" cy="35560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2000" i="0">
                <a:solidFill>
                  <a:srgbClr val="C8231E"/>
                </a:solidFill>
                <a:latin typeface="Georgia"/>
              </a:rPr>
              <a:t>— </a:t>
            </a:r>
            <a:r>
              <a:rPr sz="2000" i="0">
                <a:solidFill>
                  <a:srgbClr val="1B2A44"/>
                </a:solidFill>
                <a:latin typeface="Georgia"/>
              </a:rPr>
              <a:t>Raport „Giedroyc i Wschód”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9999" y="3614245"/>
            <a:ext cx="5653528" cy="35560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2000" i="0">
                <a:solidFill>
                  <a:srgbClr val="C8231E"/>
                </a:solidFill>
                <a:latin typeface="Georgia"/>
              </a:rPr>
              <a:t>— </a:t>
            </a:r>
            <a:r>
              <a:rPr sz="2000" i="0">
                <a:solidFill>
                  <a:srgbClr val="1B2A44"/>
                </a:solidFill>
                <a:latin typeface="Georgia"/>
              </a:rPr>
              <a:t>Mapa interaktywna „ULB wczoraj i dziś”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9999" y="3927328"/>
            <a:ext cx="4302132" cy="35560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2000" i="0">
                <a:solidFill>
                  <a:srgbClr val="C8231E"/>
                </a:solidFill>
                <a:latin typeface="Georgia"/>
              </a:rPr>
              <a:t>— </a:t>
            </a:r>
            <a:r>
              <a:rPr sz="2000" i="0">
                <a:solidFill>
                  <a:srgbClr val="1B2A44"/>
                </a:solidFill>
                <a:latin typeface="Georgia"/>
              </a:rPr>
              <a:t>Quiz „Ile wiesz o Giedroyciu?”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9999" y="4296686"/>
            <a:ext cx="4989916" cy="21336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200" i="0">
                <a:solidFill>
                  <a:srgbClr val="55504A"/>
                </a:solidFill>
                <a:latin typeface="Georgia"/>
              </a:rPr>
              <a:t>Wszystkie materiały — na stronie projektu „Giedroyc i Wschód”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91991" y="6353063"/>
            <a:ext cx="2301943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>
                <a:solidFill>
                  <a:srgbClr val="1B2A44"/>
                </a:solidFill>
                <a:latin typeface="Georgia"/>
              </a:rPr>
              <a:t>Projekt sfinansowany ze środków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87318" y="6504726"/>
            <a:ext cx="2746953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>
                <a:solidFill>
                  <a:srgbClr val="1B2A44"/>
                </a:solidFill>
                <a:latin typeface="Georgia"/>
              </a:rPr>
              <a:t>Fundacji LOTTO im. Haliny Konopackiej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