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212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jp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6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7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9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0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4.jpg"/><Relationship Id="rId6" Type="http://schemas.openxmlformats.org/officeDocument/2006/relationships/image" Target="../media/image3.png"/><Relationship Id="rId7" Type="http://schemas.openxmlformats.org/officeDocument/2006/relationships/image" Target="../media/image4.png"/><Relationship Id="rId8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52120" y="719999"/>
            <a:ext cx="4319999" cy="3563999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6138000"/>
            <a:ext cx="12192120" cy="719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29_p1-droga.jpg"/>
          <p:cNvPicPr>
            <a:picLocks noChangeAspect="1"/>
          </p:cNvPicPr>
          <p:nvPr/>
        </p:nvPicPr>
        <p:blipFill>
          <a:blip r:embed="rId3"/>
          <a:srcRect l="15650" r="15650"/>
          <a:stretch>
            <a:fillRect/>
          </a:stretch>
        </p:blipFill>
        <p:spPr>
          <a:xfrm>
            <a:off x="7260120" y="828000"/>
            <a:ext cx="4104000" cy="3348000"/>
          </a:xfrm>
          <a:prstGeom prst="rect">
            <a:avLst/>
          </a:prstGeom>
        </p:spPr>
      </p:pic>
      <p:pic>
        <p:nvPicPr>
          <p:cNvPr id="5" name="Picture 4" descr="logo-INE-zlo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999" y="6289199"/>
            <a:ext cx="894600" cy="417600"/>
          </a:xfrm>
          <a:prstGeom prst="rect">
            <a:avLst/>
          </a:prstGeom>
        </p:spPr>
      </p:pic>
      <p:pic>
        <p:nvPicPr>
          <p:cNvPr id="6" name="Picture 5" descr="logo-Fundacja-LOTTO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6519" y="6195600"/>
            <a:ext cx="825599" cy="604799"/>
          </a:xfrm>
          <a:prstGeom prst="rect">
            <a:avLst/>
          </a:prstGeom>
        </p:spPr>
      </p:pic>
      <p:pic>
        <p:nvPicPr>
          <p:cNvPr id="7" name="Picture 6" descr="pasy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000" y="4554000"/>
            <a:ext cx="10752120" cy="142477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719999" y="711744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3557464"/>
            <a:ext cx="432000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52120" y="719999"/>
            <a:ext cx="4319999" cy="3563999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0" y="6134190"/>
            <a:ext cx="12192120" cy="7620"/>
          </a:xfrm>
          <a:prstGeom prst="rect">
            <a:avLst/>
          </a:prstGeom>
          <a:solidFill>
            <a:srgbClr val="C99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9999" y="786989"/>
            <a:ext cx="3708780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PREZENTACJA 1 · GIEDROYC I WSCHÓD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1766814"/>
            <a:ext cx="6219384" cy="118736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3749"/>
              </a:lnSpc>
            </a:pPr>
            <a:r>
              <a:rPr sz="4000" i="0" spc="120">
                <a:solidFill>
                  <a:srgbClr val="1B2A44"/>
                </a:solidFill>
                <a:latin typeface="Georgia"/>
              </a:rPr>
              <a:t>OD MAISONS-LAFFITTE</a:t>
            </a:r>
            <a:br/>
            <a:r>
              <a:rPr sz="4000" i="0" spc="120">
                <a:solidFill>
                  <a:srgbClr val="1B2A44"/>
                </a:solidFill>
                <a:latin typeface="Georgia"/>
              </a:rPr>
              <a:t>DO KIJOWA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9999" y="3875072"/>
            <a:ext cx="4851074" cy="57851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175"/>
              </a:lnSpc>
            </a:pPr>
            <a:r>
              <a:rPr sz="1700" i="1">
                <a:solidFill>
                  <a:srgbClr val="1B2A44"/>
                </a:solidFill>
                <a:latin typeface="Georgia"/>
              </a:rPr>
              <a:t>Chronologia myśli Giedroycia od 1946 roku do</a:t>
            </a:r>
            <a:r>
              <a:rPr sz="1700">
                <a:latin typeface="Georgia"/>
              </a:rPr>
              <a:t> </a:t>
            </a:r>
            <a:r>
              <a:rPr sz="1700" i="1">
                <a:solidFill>
                  <a:srgbClr val="1B2A44"/>
                </a:solidFill>
                <a:latin typeface="Georgia"/>
              </a:rPr>
              <a:t>współczesności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1991" y="6353063"/>
            <a:ext cx="230194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Projekt sfinansowany ze środków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987318" y="6504726"/>
            <a:ext cx="274695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Fundacji LOTTO im. Haliny Konopackiej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80119" y="900000"/>
            <a:ext cx="4392000" cy="3096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01_r1-biurko.jpg"/>
          <p:cNvPicPr>
            <a:picLocks noChangeAspect="1"/>
          </p:cNvPicPr>
          <p:nvPr/>
        </p:nvPicPr>
        <p:blipFill>
          <a:blip r:embed="rId3"/>
          <a:srcRect l="13750" r="13750"/>
          <a:stretch>
            <a:fillRect/>
          </a:stretch>
        </p:blipFill>
        <p:spPr>
          <a:xfrm>
            <a:off x="7188120" y="1008000"/>
            <a:ext cx="4176000" cy="288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80119" y="900000"/>
            <a:ext cx="4392000" cy="3096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00355" y="305862"/>
            <a:ext cx="1714881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Od Maisons-Laffitte do Kijowa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96445" y="319264"/>
            <a:ext cx="75647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966989"/>
            <a:ext cx="980927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1946–1947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9999" y="1481688"/>
            <a:ext cx="4124563" cy="704087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950" i="0">
                <a:solidFill>
                  <a:srgbClr val="1B2A44"/>
                </a:solidFill>
                <a:latin typeface="Georgia"/>
              </a:rPr>
              <a:t>Instytut i pismo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2491861"/>
            <a:ext cx="6141031" cy="72415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96"/>
              </a:lnSpc>
            </a:pPr>
            <a:r>
              <a:rPr sz="2150" i="0">
                <a:solidFill>
                  <a:srgbClr val="1B2A44"/>
                </a:solidFill>
                <a:latin typeface="Georgia"/>
              </a:rPr>
              <a:t>11 lutego 1946 roku w Rzymie, przy 2.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Korpusie Polskim, powstaje Instytut Literacki.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3334894"/>
            <a:ext cx="6278059" cy="10666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96"/>
              </a:lnSpc>
            </a:pPr>
            <a:r>
              <a:rPr sz="2150" i="0">
                <a:solidFill>
                  <a:srgbClr val="1B2A44"/>
                </a:solidFill>
                <a:latin typeface="Georgia"/>
              </a:rPr>
              <a:t>20 czerwca 1947 roku ukazuje się pierwszy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numer „Kultury”. Jesienią Instytut przenosi się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do Maisons-Laffitte pod Paryżem.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4520445"/>
            <a:ext cx="6217966" cy="72415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96"/>
              </a:lnSpc>
            </a:pPr>
            <a:r>
              <a:rPr sz="2150" i="0">
                <a:solidFill>
                  <a:srgbClr val="1B2A44"/>
                </a:solidFill>
                <a:latin typeface="Georgia"/>
              </a:rPr>
              <a:t>Przez 53 lata Jerzy Giedroyc wydaje i redaguje</a:t>
            </a:r>
            <a:r>
              <a:rPr sz="2150">
                <a:latin typeface="Georgia"/>
              </a:rPr>
              <a:t> </a:t>
            </a:r>
            <a:r>
              <a:rPr sz="2150" i="0">
                <a:solidFill>
                  <a:srgbClr val="1B2A44"/>
                </a:solidFill>
                <a:latin typeface="Georgia"/>
              </a:rPr>
              <a:t>pismo: 637 numerów do 2000 roku.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999" y="6337324"/>
            <a:ext cx="6759681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Raport, rozdz. 1 i „Kto jest kim”; M. Grochowska, Jerzy Giedroyc. Do Polski ze snu, 2009, s. 581–582; kulturaparyska.com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3490" y="2081232"/>
            <a:ext cx="33019" cy="173168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296119" y="2081232"/>
            <a:ext cx="4176000" cy="2621824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skan_1952-11_s158_majewsk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119" y="2171232"/>
            <a:ext cx="3995999" cy="2441824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296119" y="2081232"/>
            <a:ext cx="4176000" cy="2621824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9999" y="5338063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01427" y="305862"/>
            <a:ext cx="1714881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Od Maisons-Laffitte do Kijowa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97626" y="319264"/>
            <a:ext cx="74453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966989"/>
            <a:ext cx="413148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1952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1442158"/>
            <a:ext cx="2913738" cy="393445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200" i="0">
                <a:solidFill>
                  <a:srgbClr val="1B2A44"/>
                </a:solidFill>
                <a:latin typeface="Georgia"/>
              </a:rPr>
              <a:t>Cena: Wilno i Lwów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4000" y="2089063"/>
            <a:ext cx="5760444" cy="12701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377"/>
              </a:lnSpc>
            </a:pPr>
            <a:r>
              <a:rPr sz="2050" i="1">
                <a:solidFill>
                  <a:srgbClr val="1B2A44"/>
                </a:solidFill>
                <a:latin typeface="Georgia"/>
              </a:rPr>
              <a:t>„Litwini nigdy nie zapomną o Wilnie i dopóty</a:t>
            </a:r>
            <a:r>
              <a:rPr sz="2050">
                <a:latin typeface="Georgia"/>
              </a:rPr>
              <a:t> </a:t>
            </a:r>
            <a:r>
              <a:rPr sz="2050" i="1">
                <a:solidFill>
                  <a:srgbClr val="1B2A44"/>
                </a:solidFill>
                <a:latin typeface="Georgia"/>
              </a:rPr>
              <a:t>nie będzie zgody między nami dopóki nie</a:t>
            </a:r>
            <a:r>
              <a:rPr sz="2050">
                <a:latin typeface="Georgia"/>
              </a:rPr>
              <a:t> </a:t>
            </a:r>
            <a:r>
              <a:rPr sz="2050" i="1">
                <a:solidFill>
                  <a:srgbClr val="1B2A44"/>
                </a:solidFill>
                <a:latin typeface="Georgia"/>
              </a:rPr>
              <a:t>oddamy im tego Wilna. Z drugiej zaś strony</a:t>
            </a:r>
            <a:r>
              <a:rPr sz="2050">
                <a:latin typeface="Georgia"/>
              </a:rPr>
              <a:t> </a:t>
            </a:r>
            <a:r>
              <a:rPr sz="2050" i="1">
                <a:solidFill>
                  <a:srgbClr val="1B2A44"/>
                </a:solidFill>
                <a:latin typeface="Georgia"/>
              </a:rPr>
              <a:t>Ukraińcy nie podarują nam Lwowa.”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4000" y="3645581"/>
            <a:ext cx="4938011" cy="189738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55504A"/>
                </a:solidFill>
                <a:latin typeface="Georgia"/>
              </a:rPr>
              <a:t>ks. Józef Z. Majewski, list do redakcji, „Kultura” 1952, nr 11 (61), s. 158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96119" y="4749839"/>
            <a:ext cx="4049868" cy="24989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847"/>
              </a:lnSpc>
            </a:pPr>
            <a:r>
              <a:rPr sz="800" i="1">
                <a:solidFill>
                  <a:srgbClr val="55504A"/>
                </a:solidFill>
                <a:latin typeface="Georgia"/>
              </a:rPr>
              <a:t>„Kultura” 1952, nr 11 (61), s. 158 — list ks. Józefa Z. Majewskiego. Skan: archiwum</a:t>
            </a:r>
            <a:r>
              <a:rPr sz="800">
                <a:latin typeface="Georgia"/>
              </a:rPr>
              <a:t> </a:t>
            </a:r>
            <a:r>
              <a:rPr sz="800" i="1">
                <a:solidFill>
                  <a:srgbClr val="55504A"/>
                </a:solidFill>
                <a:latin typeface="Georgia"/>
              </a:rPr>
              <a:t>„Kultury” (kulturaparyska.com)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9999" y="5671873"/>
            <a:ext cx="10623255" cy="51211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1907"/>
              </a:lnSpc>
            </a:pPr>
            <a:r>
              <a:rPr sz="1500" i="0">
                <a:solidFill>
                  <a:srgbClr val="1B2A44"/>
                </a:solidFill>
                <a:latin typeface="Georgia"/>
              </a:rPr>
              <a:t>List napisał kleryk z seminarium w Pretorii. Paweł Kowal pisze, że „mimowolnie” zwieńczył on debatę, do której</a:t>
            </a:r>
            <a:r>
              <a:rPr sz="1520">
                <a:latin typeface="Georgia"/>
              </a:rPr>
              <a:t> </a:t>
            </a:r>
            <a:r>
              <a:rPr sz="1500" i="0">
                <a:solidFill>
                  <a:srgbClr val="1B2A44"/>
                </a:solidFill>
                <a:latin typeface="Georgia"/>
              </a:rPr>
              <a:t>Giedroyc zamówił eseje Józefa Łobodowskiego i Włodzimierza Bączkowskiego.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9999" y="6337324"/>
            <a:ext cx="5905510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Skan „Kultury” 1952, nr 11, s. 158; P. Kowal, „Miscellanea Historico-Iuridica” 2025, t. 24, z. 2, s. 791, 804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3490" y="2131886"/>
            <a:ext cx="33019" cy="1929700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296119" y="2131886"/>
            <a:ext cx="4176000" cy="2432291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skan_1970-04_s53_mowiac-obrazowo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119" y="2221886"/>
            <a:ext cx="3995999" cy="225229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296119" y="2131886"/>
            <a:ext cx="4176000" cy="2432291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9999" y="5227984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96601" y="305862"/>
            <a:ext cx="1714881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Od Maisons-Laffitte do Kijowa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92318" y="319264"/>
            <a:ext cx="79761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966989"/>
            <a:ext cx="420792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1970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1435316"/>
            <a:ext cx="3268493" cy="441451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500" i="0">
                <a:solidFill>
                  <a:srgbClr val="1B2A44"/>
                </a:solidFill>
                <a:latin typeface="Georgia"/>
              </a:rPr>
              <a:t>„Mówiąc obrazowo”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4000" y="2134087"/>
            <a:ext cx="6013674" cy="142505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66"/>
              </a:lnSpc>
            </a:pPr>
            <a:r>
              <a:rPr sz="2300" i="1">
                <a:solidFill>
                  <a:srgbClr val="1B2A44"/>
                </a:solidFill>
                <a:latin typeface="Georgia"/>
              </a:rPr>
              <a:t>„Nie proponujemy federacji polsko-</a:t>
            </a:r>
            <a:r>
              <a:rPr sz="2300" i="1">
                <a:solidFill>
                  <a:srgbClr val="1B2A44"/>
                </a:solidFill>
                <a:latin typeface="Georgia"/>
              </a:rPr>
              <a:t>ukraińskiej tym mniej nowej wyprawy na</a:t>
            </a:r>
            <a:r>
              <a:rPr sz="2300">
                <a:latin typeface="Georgia"/>
              </a:rPr>
              <a:t> </a:t>
            </a:r>
            <a:r>
              <a:rPr sz="2300" i="1">
                <a:solidFill>
                  <a:srgbClr val="1B2A44"/>
                </a:solidFill>
                <a:latin typeface="Georgia"/>
              </a:rPr>
              <a:t>Kijów. Lecz, mówiąc obrazowo, wygrać</a:t>
            </a:r>
            <a:r>
              <a:rPr sz="2300">
                <a:latin typeface="Georgia"/>
              </a:rPr>
              <a:t> </a:t>
            </a:r>
            <a:r>
              <a:rPr sz="2300" i="1">
                <a:solidFill>
                  <a:srgbClr val="1B2A44"/>
                </a:solidFill>
                <a:latin typeface="Georgia"/>
              </a:rPr>
              <a:t>z Rosją możemy tylko na Ukrainie.”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4000" y="3880429"/>
            <a:ext cx="4239852" cy="212852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200" i="0">
                <a:solidFill>
                  <a:srgbClr val="55504A"/>
                </a:solidFill>
                <a:latin typeface="Georgia"/>
              </a:rPr>
              <a:t>Juliusz Mieroszewski, „Kultura” 1970, nr 4 (271), s. 53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96119" y="4610960"/>
            <a:ext cx="4062652" cy="24989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847"/>
              </a:lnSpc>
            </a:pPr>
            <a:r>
              <a:rPr sz="800" i="1">
                <a:solidFill>
                  <a:srgbClr val="55504A"/>
                </a:solidFill>
                <a:latin typeface="Georgia"/>
              </a:rPr>
              <a:t>„Kultura” 1970, nr 4 (271), s. 53 — J. Mieroszewski, „Może zdarzyć się i tak”. Skan:</a:t>
            </a:r>
            <a:r>
              <a:rPr sz="800">
                <a:latin typeface="Georgia"/>
              </a:rPr>
              <a:t> </a:t>
            </a:r>
            <a:r>
              <a:rPr sz="800" i="1">
                <a:solidFill>
                  <a:srgbClr val="55504A"/>
                </a:solidFill>
                <a:latin typeface="Georgia"/>
              </a:rPr>
              <a:t>archiwum „Kultury” (kulturaparyska.com)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9999" y="5601549"/>
            <a:ext cx="10887424" cy="57429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139"/>
              </a:lnSpc>
            </a:pPr>
            <a:r>
              <a:rPr sz="1700" i="0">
                <a:solidFill>
                  <a:srgbClr val="1B2A44"/>
                </a:solidFill>
                <a:latin typeface="Georgia"/>
              </a:rPr>
              <a:t>Mieroszewski poprzedził to zdanie wyraźnym zastrzeżeniem, a dwa zdania dalej dodał: „To nie jest ani</a:t>
            </a:r>
            <a:r>
              <a:rPr sz="1700">
                <a:latin typeface="Georgia"/>
              </a:rPr>
              <a:t> </a:t>
            </a:r>
            <a:r>
              <a:rPr sz="1700" i="0">
                <a:solidFill>
                  <a:srgbClr val="1B2A44"/>
                </a:solidFill>
                <a:latin typeface="Georgia"/>
              </a:rPr>
              <a:t>imperializm ani idea jagiellońska, lecz zwyczajna, rozsądna polityka”.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9999" y="6337324"/>
            <a:ext cx="3484689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Skan „Kultury” 1970, nr 4, s. 53; raport, rozdz. 4 i ramka 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3490" y="2230996"/>
            <a:ext cx="33019" cy="2405956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7296119" y="2230996"/>
            <a:ext cx="4176000" cy="2046698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5" name="Picture 4" descr="skan_1974-09_s12_pionkami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6119" y="2320996"/>
            <a:ext cx="3995999" cy="186669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296119" y="2230996"/>
            <a:ext cx="4176000" cy="2046698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9999" y="5101617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701749" y="305862"/>
            <a:ext cx="1714881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Od Maisons-Laffitte do Kijowa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1397972" y="319264"/>
            <a:ext cx="74187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5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966989"/>
            <a:ext cx="411095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1974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1439813"/>
            <a:ext cx="2185024" cy="508762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850" i="0">
                <a:solidFill>
                  <a:srgbClr val="1B2A44"/>
                </a:solidFill>
                <a:latin typeface="Georgia"/>
              </a:rPr>
              <a:t>Obszar ULB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4000" y="2225314"/>
            <a:ext cx="6035800" cy="164191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3072"/>
              </a:lnSpc>
            </a:pPr>
            <a:r>
              <a:rPr sz="2650" i="1">
                <a:solidFill>
                  <a:srgbClr val="1B2A44"/>
                </a:solidFill>
                <a:latin typeface="Georgia"/>
              </a:rPr>
              <a:t>„Ukraińcy, Litwini i Białorusini</a:t>
            </a:r>
            <a:r>
              <a:rPr sz="2650">
                <a:latin typeface="Georgia"/>
              </a:rPr>
              <a:t> </a:t>
            </a:r>
            <a:r>
              <a:rPr sz="2650" i="1">
                <a:solidFill>
                  <a:srgbClr val="1B2A44"/>
                </a:solidFill>
                <a:latin typeface="Georgia"/>
              </a:rPr>
              <a:t>w dwudziestym wieku nie mogą być</a:t>
            </a:r>
            <a:r>
              <a:rPr sz="2650">
                <a:latin typeface="Georgia"/>
              </a:rPr>
              <a:t> </a:t>
            </a:r>
            <a:r>
              <a:rPr sz="2650" i="1">
                <a:solidFill>
                  <a:srgbClr val="1B2A44"/>
                </a:solidFill>
                <a:latin typeface="Georgia"/>
              </a:rPr>
              <a:t>pionkami w historycznej grze polsko-</a:t>
            </a:r>
            <a:r>
              <a:rPr sz="2650" i="1">
                <a:solidFill>
                  <a:srgbClr val="1B2A44"/>
                </a:solidFill>
                <a:latin typeface="Georgia"/>
              </a:rPr>
              <a:t>rosyjskiej.”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44000" y="4237432"/>
            <a:ext cx="5644277" cy="44415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1567"/>
              </a:lnSpc>
            </a:pPr>
            <a:r>
              <a:rPr sz="1400" i="0">
                <a:solidFill>
                  <a:srgbClr val="55504A"/>
                </a:solidFill>
                <a:latin typeface="Georgia"/>
              </a:rPr>
              <a:t>Juliusz Mieroszewski, „Rosyjski »kompleks polski« i obszar ULB”,</a:t>
            </a:r>
            <a:r>
              <a:rPr sz="1380">
                <a:latin typeface="Georgia"/>
              </a:rPr>
              <a:t> </a:t>
            </a:r>
            <a:r>
              <a:rPr sz="1400" i="0">
                <a:solidFill>
                  <a:srgbClr val="55504A"/>
                </a:solidFill>
                <a:latin typeface="Georgia"/>
              </a:rPr>
              <a:t>„Kultura” 1974, nr 9 (324), s. 12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296119" y="4324477"/>
            <a:ext cx="3965419" cy="24989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847"/>
              </a:lnSpc>
            </a:pPr>
            <a:r>
              <a:rPr sz="800" i="1">
                <a:solidFill>
                  <a:srgbClr val="55504A"/>
                </a:solidFill>
                <a:latin typeface="Georgia"/>
              </a:rPr>
              <a:t>„Kultura” 1974, nr 9 (324), s. 12 — J. Mieroszewski, „Rosyjski »kompleks polski«</a:t>
            </a:r>
            <a:r>
              <a:rPr sz="800">
                <a:latin typeface="Georgia"/>
              </a:rPr>
              <a:t> </a:t>
            </a:r>
            <a:r>
              <a:rPr sz="800" i="1">
                <a:solidFill>
                  <a:srgbClr val="55504A"/>
                </a:solidFill>
                <a:latin typeface="Georgia"/>
              </a:rPr>
              <a:t>i obszar ULB”. Skan: archiwum „Kultury” (kulturaparyska.com)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19999" y="5530760"/>
            <a:ext cx="10891383" cy="66174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465"/>
              </a:lnSpc>
            </a:pPr>
            <a:r>
              <a:rPr sz="1950" i="0">
                <a:solidFill>
                  <a:srgbClr val="1B2A44"/>
                </a:solidFill>
                <a:latin typeface="Georgia"/>
              </a:rPr>
              <a:t>Wniosek Mieroszewskiego był jednoznaczny: Polacy muszą „zrezygnować raz i na zawsze</a:t>
            </a:r>
            <a:r>
              <a:rPr sz="1960">
                <a:latin typeface="Georgia"/>
              </a:rPr>
              <a:t> </a:t>
            </a:r>
            <a:r>
              <a:rPr sz="1950" i="0">
                <a:solidFill>
                  <a:srgbClr val="1B2A44"/>
                </a:solidFill>
                <a:latin typeface="Georgia"/>
              </a:rPr>
              <a:t>z Wilna, Lwowa”.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19999" y="6337324"/>
            <a:ext cx="2053962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Skan „Kultury” 1974, nr 9, s. 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80119" y="900000"/>
            <a:ext cx="4392000" cy="3096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05_r5-maszyna.jpg"/>
          <p:cNvPicPr>
            <a:picLocks noChangeAspect="1"/>
          </p:cNvPicPr>
          <p:nvPr/>
        </p:nvPicPr>
        <p:blipFill>
          <a:blip r:embed="rId3"/>
          <a:srcRect l="13750" r="13750"/>
          <a:stretch>
            <a:fillRect/>
          </a:stretch>
        </p:blipFill>
        <p:spPr>
          <a:xfrm>
            <a:off x="7188120" y="1008000"/>
            <a:ext cx="4176000" cy="288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80119" y="900000"/>
            <a:ext cx="4392000" cy="3096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96708" y="305862"/>
            <a:ext cx="1714881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Od Maisons-Laffitte do Kijowa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92437" y="319264"/>
            <a:ext cx="79629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966989"/>
            <a:ext cx="997339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1989–1990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9999" y="1467951"/>
            <a:ext cx="5459699" cy="64008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600" i="0">
                <a:solidFill>
                  <a:srgbClr val="1B2A44"/>
                </a:solidFill>
                <a:latin typeface="Georgia"/>
              </a:rPr>
              <a:t>Z papieru do kancelarii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2386337"/>
            <a:ext cx="5798272" cy="1280845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451"/>
              </a:lnSpc>
            </a:pPr>
            <a:r>
              <a:rPr sz="1950" i="0">
                <a:solidFill>
                  <a:srgbClr val="1B2A44"/>
                </a:solidFill>
                <a:latin typeface="Georgia"/>
              </a:rPr>
              <a:t>Minister spraw zagranicznych Krzysztof</a:t>
            </a:r>
            <a:r>
              <a:rPr sz="1950">
                <a:latin typeface="Georgia"/>
              </a:rPr>
              <a:t> </a:t>
            </a:r>
            <a:r>
              <a:rPr sz="1950" i="0">
                <a:solidFill>
                  <a:srgbClr val="1B2A44"/>
                </a:solidFill>
                <a:latin typeface="Georgia"/>
              </a:rPr>
              <a:t>Skubiszewski prowadzi politykę dwutorowości:</a:t>
            </a:r>
            <a:r>
              <a:rPr sz="1950">
                <a:latin typeface="Georgia"/>
              </a:rPr>
              <a:t> </a:t>
            </a:r>
            <a:r>
              <a:rPr sz="1950" i="0">
                <a:solidFill>
                  <a:srgbClr val="1B2A44"/>
                </a:solidFill>
                <a:latin typeface="Georgia"/>
              </a:rPr>
              <a:t>relacje z ZSRR i równolegle z niektórymi</a:t>
            </a:r>
            <a:r>
              <a:rPr sz="1950">
                <a:latin typeface="Georgia"/>
              </a:rPr>
              <a:t> </a:t>
            </a:r>
            <a:r>
              <a:rPr sz="1950" i="0">
                <a:solidFill>
                  <a:srgbClr val="1B2A44"/>
                </a:solidFill>
                <a:latin typeface="Georgia"/>
              </a:rPr>
              <a:t>republikami.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3775488"/>
            <a:ext cx="6287485" cy="96946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451"/>
              </a:lnSpc>
            </a:pPr>
            <a:r>
              <a:rPr sz="1950" i="0">
                <a:solidFill>
                  <a:srgbClr val="1B2A44"/>
                </a:solidFill>
                <a:latin typeface="Georgia"/>
              </a:rPr>
              <a:t>W czerwcu 1990 roku w Wydziale Radzieckim MSZ,</a:t>
            </a:r>
            <a:r>
              <a:rPr sz="1950">
                <a:latin typeface="Georgia"/>
              </a:rPr>
              <a:t> </a:t>
            </a:r>
            <a:r>
              <a:rPr sz="1950" i="0">
                <a:solidFill>
                  <a:srgbClr val="1B2A44"/>
                </a:solidFill>
                <a:latin typeface="Georgia"/>
              </a:rPr>
              <a:t>obok referatu radzieckiego, działają m.in. referaty</a:t>
            </a:r>
            <a:r>
              <a:rPr sz="1950">
                <a:latin typeface="Georgia"/>
              </a:rPr>
              <a:t> </a:t>
            </a:r>
            <a:r>
              <a:rPr sz="1950" i="0">
                <a:solidFill>
                  <a:srgbClr val="1B2A44"/>
                </a:solidFill>
                <a:latin typeface="Georgia"/>
              </a:rPr>
              <a:t>rosyjski, ukraiński, białoruski i państw bałtyckich.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4853261"/>
            <a:ext cx="6095405" cy="96946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451"/>
              </a:lnSpc>
            </a:pPr>
            <a:r>
              <a:rPr sz="1950" i="0">
                <a:solidFill>
                  <a:srgbClr val="1B2A44"/>
                </a:solidFill>
                <a:latin typeface="Georgia"/>
              </a:rPr>
              <a:t>Czy Skubiszewski świadomie realizował myśl</a:t>
            </a:r>
            <a:r>
              <a:rPr sz="1950">
                <a:latin typeface="Georgia"/>
              </a:rPr>
              <a:t> </a:t>
            </a:r>
            <a:r>
              <a:rPr sz="1950" i="0">
                <a:solidFill>
                  <a:srgbClr val="1B2A44"/>
                </a:solidFill>
                <a:latin typeface="Georgia"/>
              </a:rPr>
              <a:t>Giedroycia? Roman Kuźniar: był „na to całkowicie</a:t>
            </a:r>
            <a:r>
              <a:rPr sz="1950">
                <a:latin typeface="Georgia"/>
              </a:rPr>
              <a:t> </a:t>
            </a:r>
            <a:r>
              <a:rPr sz="1950" i="0">
                <a:solidFill>
                  <a:srgbClr val="1B2A44"/>
                </a:solidFill>
                <a:latin typeface="Georgia"/>
              </a:rPr>
              <a:t>obojętny”. Jan Kofman uważa odwrotnie.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999" y="6337324"/>
            <a:ext cx="7494005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Raport, rozdz. 5; A.M. Kastory, „Prace Historyczne” 2015, s. 524; J. Kranz, 2016, s. 126; „Sprawy Międzynarodowe” 2018, nr 4 (ankieta)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80119" y="900000"/>
            <a:ext cx="4392000" cy="3096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04_r4-rozstaje.jpg"/>
          <p:cNvPicPr>
            <a:picLocks noChangeAspect="1"/>
          </p:cNvPicPr>
          <p:nvPr/>
        </p:nvPicPr>
        <p:blipFill>
          <a:blip r:embed="rId3"/>
          <a:srcRect l="13750" r="13750"/>
          <a:stretch>
            <a:fillRect/>
          </a:stretch>
        </p:blipFill>
        <p:spPr>
          <a:xfrm>
            <a:off x="7188120" y="1008000"/>
            <a:ext cx="4176000" cy="2880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080119" y="900000"/>
            <a:ext cx="4392000" cy="3096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02339" y="305862"/>
            <a:ext cx="1714881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Od Maisons-Laffitte do Kijowa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98622" y="319264"/>
            <a:ext cx="73524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966989"/>
            <a:ext cx="428844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1990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9999" y="1470719"/>
            <a:ext cx="3739270" cy="6527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650" i="0">
                <a:solidFill>
                  <a:srgbClr val="1B2A44"/>
                </a:solidFill>
                <a:latin typeface="Georgia"/>
              </a:rPr>
              <a:t>Powściągliwość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2407442"/>
            <a:ext cx="5758335" cy="98890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500"/>
              </a:lnSpc>
            </a:pPr>
            <a:r>
              <a:rPr sz="2000" i="0">
                <a:solidFill>
                  <a:srgbClr val="1B2A44"/>
                </a:solidFill>
                <a:latin typeface="Georgia"/>
              </a:rPr>
              <a:t>6 października 1990 roku zjazd w Ejszyszkach</a:t>
            </a:r>
            <a:r>
              <a:rPr sz="1989">
                <a:latin typeface="Georgia"/>
              </a:rPr>
              <a:t> </a:t>
            </a:r>
            <a:r>
              <a:rPr sz="2000" i="0">
                <a:solidFill>
                  <a:srgbClr val="1B2A44"/>
                </a:solidFill>
                <a:latin typeface="Georgia"/>
              </a:rPr>
              <a:t>proklamuje Polski Kraj Narodowościowo-</a:t>
            </a:r>
            <a:r>
              <a:rPr sz="2000" i="0">
                <a:solidFill>
                  <a:srgbClr val="1B2A44"/>
                </a:solidFill>
                <a:latin typeface="Georgia"/>
              </a:rPr>
              <a:t>Terytorialny na Litwie.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3506770"/>
            <a:ext cx="6231676" cy="130651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500"/>
              </a:lnSpc>
            </a:pPr>
            <a:r>
              <a:rPr sz="2000" i="0">
                <a:solidFill>
                  <a:srgbClr val="1B2A44"/>
                </a:solidFill>
                <a:latin typeface="Georgia"/>
              </a:rPr>
              <a:t>MSZ go nie popiera i ostrzega Polaków na Litwie</a:t>
            </a:r>
            <a:r>
              <a:rPr sz="1989">
                <a:latin typeface="Georgia"/>
              </a:rPr>
              <a:t> </a:t>
            </a:r>
            <a:r>
              <a:rPr sz="2000" i="0">
                <a:solidFill>
                  <a:srgbClr val="1B2A44"/>
                </a:solidFill>
                <a:latin typeface="Georgia"/>
              </a:rPr>
              <a:t>przed występowaniem w charakterze „trzeciej</a:t>
            </a:r>
            <a:r>
              <a:rPr sz="1989">
                <a:latin typeface="Georgia"/>
              </a:rPr>
              <a:t> </a:t>
            </a:r>
            <a:r>
              <a:rPr sz="2000" i="0">
                <a:solidFill>
                  <a:srgbClr val="1B2A44"/>
                </a:solidFill>
                <a:latin typeface="Georgia"/>
              </a:rPr>
              <a:t>siły” w rozmowach litewsko-radzieckich. O prawa</a:t>
            </a:r>
            <a:r>
              <a:rPr sz="1989">
                <a:latin typeface="Georgia"/>
              </a:rPr>
              <a:t> </a:t>
            </a:r>
            <a:r>
              <a:rPr sz="2000" i="0">
                <a:solidFill>
                  <a:srgbClr val="1B2A44"/>
                </a:solidFill>
                <a:latin typeface="Georgia"/>
              </a:rPr>
              <a:t>mniejszości upomina się nadal.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4923705"/>
            <a:ext cx="6273825" cy="988907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500"/>
              </a:lnSpc>
            </a:pPr>
            <a:r>
              <a:rPr sz="2000" i="0">
                <a:solidFill>
                  <a:srgbClr val="1B2A44"/>
                </a:solidFill>
                <a:latin typeface="Georgia"/>
              </a:rPr>
              <a:t>Już jesienią 1989 roku Grzegorz Kostrzewa-Zorbas</a:t>
            </a:r>
            <a:r>
              <a:rPr sz="1989">
                <a:latin typeface="Georgia"/>
              </a:rPr>
              <a:t> </a:t>
            </a:r>
            <a:r>
              <a:rPr sz="2000" i="0">
                <a:solidFill>
                  <a:srgbClr val="1B2A44"/>
                </a:solidFill>
                <a:latin typeface="Georgia"/>
              </a:rPr>
              <a:t>nazwał projekt polskiego okręgu autonomicznego</a:t>
            </a:r>
            <a:r>
              <a:rPr sz="1989">
                <a:latin typeface="Georgia"/>
              </a:rPr>
              <a:t> </a:t>
            </a:r>
            <a:r>
              <a:rPr sz="2000" i="0">
                <a:solidFill>
                  <a:srgbClr val="1B2A44"/>
                </a:solidFill>
                <a:latin typeface="Georgia"/>
              </a:rPr>
              <a:t>na Litwie niebezpiecznym precedensem.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9999" y="6337324"/>
            <a:ext cx="5581792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A.M. Kastory, „Zeszyty Naukowe UJ. Prace Historyczne” 2015, t. 142, z. 3, s. 526–527, 532, 536–537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3490" y="2251447"/>
            <a:ext cx="33019" cy="2009404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9999" y="4757197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93974" y="305862"/>
            <a:ext cx="1714881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Od Maisons-Laffitte do Kijowa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89425" y="319264"/>
            <a:ext cx="82681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8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9999" y="966989"/>
            <a:ext cx="402880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1991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1437711"/>
            <a:ext cx="3071315" cy="499363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800" i="0">
                <a:solidFill>
                  <a:srgbClr val="1B2A44"/>
                </a:solidFill>
                <a:latin typeface="Georgia"/>
              </a:rPr>
              <a:t>Uznanie Ukrainy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9999" y="2237483"/>
            <a:ext cx="10250070" cy="1424741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3497"/>
              </a:lnSpc>
            </a:pPr>
            <a:r>
              <a:rPr sz="3000" i="1">
                <a:solidFill>
                  <a:srgbClr val="1B2A44"/>
                </a:solidFill>
                <a:latin typeface="Georgia"/>
              </a:rPr>
              <a:t>„Bardzo się ucieszyłem, że tym razem rząd polski nie</a:t>
            </a:r>
            <a:r>
              <a:rPr sz="3020">
                <a:latin typeface="Georgia"/>
              </a:rPr>
              <a:t> </a:t>
            </a:r>
            <a:r>
              <a:rPr sz="3000" i="1">
                <a:solidFill>
                  <a:srgbClr val="1B2A44"/>
                </a:solidFill>
                <a:latin typeface="Georgia"/>
              </a:rPr>
              <a:t>nawalił i uznał niepodległość, nie oglądając się na kraje</a:t>
            </a:r>
            <a:r>
              <a:rPr sz="3020">
                <a:latin typeface="Georgia"/>
              </a:rPr>
              <a:t> </a:t>
            </a:r>
            <a:r>
              <a:rPr sz="3000" i="1">
                <a:solidFill>
                  <a:srgbClr val="1B2A44"/>
                </a:solidFill>
                <a:latin typeface="Georgia"/>
              </a:rPr>
              <a:t>zachodnie.”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9999" y="4057669"/>
            <a:ext cx="8851679" cy="249427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400" i="0">
                <a:solidFill>
                  <a:srgbClr val="55504A"/>
                </a:solidFill>
                <a:latin typeface="Georgia"/>
              </a:rPr>
              <a:t>Jerzy Giedroyc do Bohdana Osadczuka, 3 grudnia 1991 — cyt. za: W. Konończuk, Culture.pl, 2020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5184956"/>
            <a:ext cx="11157584" cy="98259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484"/>
              </a:lnSpc>
            </a:pPr>
            <a:r>
              <a:rPr sz="2000" i="0">
                <a:solidFill>
                  <a:srgbClr val="1B2A44"/>
                </a:solidFill>
                <a:latin typeface="Georgia"/>
              </a:rPr>
              <a:t>2 grudnia 1991 roku niepodległość Ukrainy jako pierwsze uznały Polska i Kanada. Stosunki</a:t>
            </a:r>
            <a:r>
              <a:rPr sz="1980">
                <a:latin typeface="Georgia"/>
              </a:rPr>
              <a:t> </a:t>
            </a:r>
            <a:r>
              <a:rPr sz="2000" i="0">
                <a:solidFill>
                  <a:srgbClr val="1B2A44"/>
                </a:solidFill>
                <a:latin typeface="Georgia"/>
              </a:rPr>
              <a:t>dyplomatyczne z Litwą Polska nawiązała 5 września, a niepodległość Białorusi uznała</a:t>
            </a:r>
            <a:r>
              <a:rPr sz="1980">
                <a:latin typeface="Georgia"/>
              </a:rPr>
              <a:t> </a:t>
            </a:r>
            <a:r>
              <a:rPr sz="2000" i="0">
                <a:solidFill>
                  <a:srgbClr val="1B2A44"/>
                </a:solidFill>
                <a:latin typeface="Georgia"/>
              </a:rPr>
              <a:t>27 grudnia 1991 roku.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6337324"/>
            <a:ext cx="2569014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Senat RP, 24.08.2023; raport, rozdz. 5 i 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719999" y="3204345"/>
            <a:ext cx="129599" cy="129599"/>
          </a:xfrm>
          <a:prstGeom prst="ellipse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4424040" y="3204345"/>
            <a:ext cx="129599" cy="129599"/>
          </a:xfrm>
          <a:prstGeom prst="ellipse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128079" y="3204345"/>
            <a:ext cx="129599" cy="129599"/>
          </a:xfrm>
          <a:prstGeom prst="ellipse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9999" y="3261525"/>
            <a:ext cx="10752119" cy="1524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696708" y="305862"/>
            <a:ext cx="1714881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Od Maisons-Laffitte do Kijowa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92437" y="319264"/>
            <a:ext cx="79629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19999" y="966989"/>
            <a:ext cx="984431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1992–1994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19999" y="1479780"/>
            <a:ext cx="7808194" cy="695197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900" i="0">
                <a:solidFill>
                  <a:srgbClr val="1B2A44"/>
                </a:solidFill>
                <a:latin typeface="Georgia"/>
              </a:rPr>
              <a:t>Traktaty: granice bez roszczeń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2650326"/>
            <a:ext cx="1818480" cy="51142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900" i="0">
                <a:solidFill>
                  <a:srgbClr val="C8231E"/>
                </a:solidFill>
                <a:latin typeface="Georgia"/>
              </a:rPr>
              <a:t>18 V 1992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24040" y="2650326"/>
            <a:ext cx="1986990" cy="51142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900" i="0">
                <a:solidFill>
                  <a:srgbClr val="C8231E"/>
                </a:solidFill>
                <a:latin typeface="Georgia"/>
              </a:rPr>
              <a:t>23 VI 1992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28079" y="2650326"/>
            <a:ext cx="2015149" cy="51142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900" i="0">
                <a:solidFill>
                  <a:srgbClr val="C8231E"/>
                </a:solidFill>
                <a:latin typeface="Georgia"/>
              </a:rPr>
              <a:t>26 IV 1994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999" y="3529884"/>
            <a:ext cx="3503328" cy="10291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02"/>
              </a:lnSpc>
            </a:pPr>
            <a:r>
              <a:rPr sz="2050" i="0">
                <a:solidFill>
                  <a:srgbClr val="1B2A44"/>
                </a:solidFill>
                <a:latin typeface="Georgia"/>
              </a:rPr>
              <a:t>traktat z Ukrainą —</a:t>
            </a:r>
            <a:r>
              <a:rPr sz="2070">
                <a:latin typeface="Georgia"/>
              </a:rPr>
              <a:t> </a:t>
            </a:r>
            <a:r>
              <a:rPr sz="2050" i="0">
                <a:solidFill>
                  <a:srgbClr val="1B2A44"/>
                </a:solidFill>
                <a:latin typeface="Georgia"/>
              </a:rPr>
              <a:t>granica nienaruszalna, bez</a:t>
            </a:r>
            <a:r>
              <a:rPr sz="2070">
                <a:latin typeface="Georgia"/>
              </a:rPr>
              <a:t> </a:t>
            </a:r>
            <a:r>
              <a:rPr sz="2050" i="0">
                <a:solidFill>
                  <a:srgbClr val="1B2A44"/>
                </a:solidFill>
                <a:latin typeface="Georgia"/>
              </a:rPr>
              <a:t>roszczeń terytorialnych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24040" y="3529884"/>
            <a:ext cx="3456332" cy="1029126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02"/>
              </a:lnSpc>
            </a:pPr>
            <a:r>
              <a:rPr sz="2050" i="0">
                <a:solidFill>
                  <a:srgbClr val="1B2A44"/>
                </a:solidFill>
                <a:latin typeface="Georgia"/>
              </a:rPr>
              <a:t>traktat z Białorusią —</a:t>
            </a:r>
            <a:r>
              <a:rPr sz="2070">
                <a:latin typeface="Georgia"/>
              </a:rPr>
              <a:t> </a:t>
            </a:r>
            <a:r>
              <a:rPr sz="2050" i="0">
                <a:solidFill>
                  <a:srgbClr val="1B2A44"/>
                </a:solidFill>
                <a:latin typeface="Georgia"/>
              </a:rPr>
              <a:t>potwierdzona granica, bez</a:t>
            </a:r>
            <a:r>
              <a:rPr sz="2070">
                <a:latin typeface="Georgia"/>
              </a:rPr>
              <a:t> </a:t>
            </a:r>
            <a:r>
              <a:rPr sz="2050" i="0">
                <a:solidFill>
                  <a:srgbClr val="1B2A44"/>
                </a:solidFill>
                <a:latin typeface="Georgia"/>
              </a:rPr>
              <a:t>roszczeń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28079" y="3529884"/>
            <a:ext cx="3413681" cy="2351288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602"/>
              </a:lnSpc>
            </a:pPr>
            <a:r>
              <a:rPr sz="2050" i="0">
                <a:solidFill>
                  <a:srgbClr val="1B2A44"/>
                </a:solidFill>
                <a:latin typeface="Georgia"/>
              </a:rPr>
              <a:t>traktat z Litwą — granica</a:t>
            </a:r>
            <a:r>
              <a:rPr sz="2070">
                <a:latin typeface="Georgia"/>
              </a:rPr>
              <a:t> </a:t>
            </a:r>
            <a:r>
              <a:rPr sz="2050" i="0">
                <a:solidFill>
                  <a:srgbClr val="1B2A44"/>
                </a:solidFill>
                <a:latin typeface="Georgia"/>
              </a:rPr>
              <a:t>nienaruszalna;</a:t>
            </a:r>
            <a:r>
              <a:rPr sz="2070">
                <a:latin typeface="Georgia"/>
              </a:rPr>
              <a:t> </a:t>
            </a:r>
            <a:r>
              <a:rPr sz="2050" i="0">
                <a:solidFill>
                  <a:srgbClr val="1B2A44"/>
                </a:solidFill>
                <a:latin typeface="Georgia"/>
              </a:rPr>
              <a:t>w preambule obie strony</a:t>
            </a:r>
            <a:r>
              <a:rPr sz="2070">
                <a:latin typeface="Georgia"/>
              </a:rPr>
              <a:t> </a:t>
            </a:r>
            <a:r>
              <a:rPr sz="2050" i="0">
                <a:solidFill>
                  <a:srgbClr val="1B2A44"/>
                </a:solidFill>
                <a:latin typeface="Georgia"/>
              </a:rPr>
              <a:t>potwierdzają integralność</a:t>
            </a:r>
            <a:r>
              <a:rPr sz="2070">
                <a:latin typeface="Georgia"/>
              </a:rPr>
              <a:t> </a:t>
            </a:r>
            <a:r>
              <a:rPr sz="2050" i="0">
                <a:solidFill>
                  <a:srgbClr val="1B2A44"/>
                </a:solidFill>
                <a:latin typeface="Georgia"/>
              </a:rPr>
              <a:t>swoich terytoriów ze</a:t>
            </a:r>
            <a:r>
              <a:rPr sz="2070">
                <a:latin typeface="Georgia"/>
              </a:rPr>
              <a:t> </a:t>
            </a:r>
            <a:r>
              <a:rPr sz="2050" i="0">
                <a:solidFill>
                  <a:srgbClr val="1B2A44"/>
                </a:solidFill>
                <a:latin typeface="Georgia"/>
              </a:rPr>
              <a:t>stolicami w Warszawie</a:t>
            </a:r>
            <a:r>
              <a:rPr sz="2070">
                <a:latin typeface="Georgia"/>
              </a:rPr>
              <a:t> </a:t>
            </a:r>
            <a:r>
              <a:rPr sz="2050" i="0">
                <a:solidFill>
                  <a:srgbClr val="1B2A44"/>
                </a:solidFill>
                <a:latin typeface="Georgia"/>
              </a:rPr>
              <a:t>i w Wilnie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9999" y="6337324"/>
            <a:ext cx="5625253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Dz.U. 1993 nr 125 poz. 573; Dz.U. 1993 nr 118 poz. 527; Dz.U. 1995 nr 15 poz. 71 (preambuła i art. 2)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19999" y="2599039"/>
            <a:ext cx="3416039" cy="3229199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71999" y="5322968"/>
            <a:ext cx="1430323" cy="2532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4388039" y="2599039"/>
            <a:ext cx="3416040" cy="3229199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8056080" y="2599039"/>
            <a:ext cx="3416039" cy="3229199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8308079" y="5322968"/>
            <a:ext cx="2609670" cy="253270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640040" y="5322968"/>
            <a:ext cx="1646426" cy="25327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637027" y="305862"/>
            <a:ext cx="1714881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Od Maisons-Laffitte do Kijowa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326783" y="319264"/>
            <a:ext cx="145322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966989"/>
            <a:ext cx="100599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1994–2026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1479780"/>
            <a:ext cx="2634756" cy="695197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900" i="0">
                <a:solidFill>
                  <a:srgbClr val="1B2A44"/>
                </a:solidFill>
                <a:latin typeface="Georgia"/>
              </a:rPr>
              <a:t>Trzy drogi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71999" y="2802924"/>
            <a:ext cx="939034" cy="337502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900" i="0" spc="120">
                <a:solidFill>
                  <a:srgbClr val="1B2A44"/>
                </a:solidFill>
                <a:latin typeface="Georgia"/>
              </a:rPr>
              <a:t>LITWA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640040" y="2802924"/>
            <a:ext cx="1335698" cy="337502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900" i="0" spc="120">
                <a:solidFill>
                  <a:srgbClr val="1B2A44"/>
                </a:solidFill>
                <a:latin typeface="Georgia"/>
              </a:rPr>
              <a:t>UKRAINA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08079" y="2802924"/>
            <a:ext cx="1470440" cy="337502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900" i="0" spc="120">
                <a:solidFill>
                  <a:srgbClr val="1B2A44"/>
                </a:solidFill>
                <a:latin typeface="Georgia"/>
              </a:rPr>
              <a:t>BIAŁORUŚ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71999" y="3431989"/>
            <a:ext cx="2972096" cy="943493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385"/>
              </a:lnSpc>
            </a:pPr>
            <a:r>
              <a:rPr sz="1900" i="0">
                <a:solidFill>
                  <a:srgbClr val="1B2A44"/>
                </a:solidFill>
                <a:latin typeface="Georgia"/>
              </a:rPr>
              <a:t>NATO: 29 marca 2004 ·</a:t>
            </a:r>
            <a:r>
              <a:rPr sz="1900">
                <a:latin typeface="Georgia"/>
              </a:rPr>
              <a:t> </a:t>
            </a:r>
            <a:r>
              <a:rPr sz="1900" i="0">
                <a:solidFill>
                  <a:srgbClr val="1B2A44"/>
                </a:solidFill>
                <a:latin typeface="Georgia"/>
              </a:rPr>
              <a:t>UE: 1 maja 2004 · od</a:t>
            </a:r>
            <a:r>
              <a:rPr sz="1900">
                <a:latin typeface="Georgia"/>
              </a:rPr>
              <a:t> </a:t>
            </a:r>
            <a:r>
              <a:rPr sz="1900" i="0">
                <a:solidFill>
                  <a:srgbClr val="1B2A44"/>
                </a:solidFill>
                <a:latin typeface="Georgia"/>
              </a:rPr>
              <a:t>2017 grupa bojowa NATO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640040" y="3431989"/>
            <a:ext cx="2882151" cy="1852479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385"/>
              </a:lnSpc>
            </a:pPr>
            <a:r>
              <a:rPr sz="1900" i="0">
                <a:solidFill>
                  <a:srgbClr val="1B2A44"/>
                </a:solidFill>
                <a:latin typeface="Georgia"/>
              </a:rPr>
              <a:t>od 24 lutego 2022 broni</a:t>
            </a:r>
            <a:r>
              <a:rPr sz="1900">
                <a:latin typeface="Georgia"/>
              </a:rPr>
              <a:t> </a:t>
            </a:r>
            <a:r>
              <a:rPr sz="1900" i="0">
                <a:solidFill>
                  <a:srgbClr val="1B2A44"/>
                </a:solidFill>
                <a:latin typeface="Georgia"/>
              </a:rPr>
              <a:t>się przed pełnoskalową</a:t>
            </a:r>
            <a:r>
              <a:rPr sz="1900">
                <a:latin typeface="Georgia"/>
              </a:rPr>
              <a:t> </a:t>
            </a:r>
            <a:r>
              <a:rPr sz="1900" i="0">
                <a:solidFill>
                  <a:srgbClr val="1B2A44"/>
                </a:solidFill>
                <a:latin typeface="Georgia"/>
              </a:rPr>
              <a:t>inwazją · w czerwcu</a:t>
            </a:r>
            <a:r>
              <a:rPr sz="1900">
                <a:latin typeface="Georgia"/>
              </a:rPr>
              <a:t> </a:t>
            </a:r>
            <a:r>
              <a:rPr sz="1900" i="0">
                <a:solidFill>
                  <a:srgbClr val="1B2A44"/>
                </a:solidFill>
                <a:latin typeface="Georgia"/>
              </a:rPr>
              <a:t>2026 UE otworzyła</a:t>
            </a:r>
            <a:r>
              <a:rPr sz="1900">
                <a:latin typeface="Georgia"/>
              </a:rPr>
              <a:t> </a:t>
            </a:r>
            <a:r>
              <a:rPr sz="1900" i="0">
                <a:solidFill>
                  <a:srgbClr val="1B2A44"/>
                </a:solidFill>
                <a:latin typeface="Georgia"/>
              </a:rPr>
              <a:t>pierwszy klaster</a:t>
            </a:r>
            <a:r>
              <a:rPr sz="1900">
                <a:latin typeface="Georgia"/>
              </a:rPr>
              <a:t> </a:t>
            </a:r>
            <a:r>
              <a:rPr sz="1900" i="0">
                <a:solidFill>
                  <a:srgbClr val="1B2A44"/>
                </a:solidFill>
                <a:latin typeface="Georgia"/>
              </a:rPr>
              <a:t>negocjacji akcesyjnych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308079" y="3431989"/>
            <a:ext cx="3015148" cy="154948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2385"/>
              </a:lnSpc>
            </a:pPr>
            <a:r>
              <a:rPr sz="1900" i="0">
                <a:solidFill>
                  <a:srgbClr val="1B2A44"/>
                </a:solidFill>
                <a:latin typeface="Georgia"/>
              </a:rPr>
              <a:t>Łukaszenka od 1994 ·</a:t>
            </a:r>
            <a:r>
              <a:rPr sz="1900">
                <a:latin typeface="Georgia"/>
              </a:rPr>
              <a:t> </a:t>
            </a:r>
            <a:r>
              <a:rPr sz="1900" i="0">
                <a:solidFill>
                  <a:srgbClr val="1B2A44"/>
                </a:solidFill>
                <a:latin typeface="Georgia"/>
              </a:rPr>
              <a:t>Państwo Związkowe</a:t>
            </a:r>
            <a:r>
              <a:rPr sz="1900">
                <a:latin typeface="Georgia"/>
              </a:rPr>
              <a:t> </a:t>
            </a:r>
            <a:r>
              <a:rPr sz="1900" i="0">
                <a:solidFill>
                  <a:srgbClr val="1B2A44"/>
                </a:solidFill>
                <a:latin typeface="Georgia"/>
              </a:rPr>
              <a:t>z Rosją 1999 · 2022: atak</a:t>
            </a:r>
            <a:r>
              <a:rPr sz="1900">
                <a:latin typeface="Georgia"/>
              </a:rPr>
              <a:t> </a:t>
            </a:r>
            <a:r>
              <a:rPr sz="1900" i="0">
                <a:solidFill>
                  <a:srgbClr val="1B2A44"/>
                </a:solidFill>
                <a:latin typeface="Georgia"/>
              </a:rPr>
              <a:t>na Kijów także z jej</a:t>
            </a:r>
            <a:r>
              <a:rPr sz="1900">
                <a:latin typeface="Georgia"/>
              </a:rPr>
              <a:t> </a:t>
            </a:r>
            <a:r>
              <a:rPr sz="1900" i="0">
                <a:solidFill>
                  <a:srgbClr val="1B2A44"/>
                </a:solidFill>
                <a:latin typeface="Georgia"/>
              </a:rPr>
              <a:t>terytorium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79999" y="5360754"/>
            <a:ext cx="1336006" cy="24002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350" i="0">
                <a:solidFill>
                  <a:srgbClr val="FFFFFF"/>
                </a:solidFill>
                <a:latin typeface="Georgia"/>
              </a:rPr>
              <a:t>cena zapłacona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748040" y="5360754"/>
            <a:ext cx="1573699" cy="24002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350" i="0">
                <a:solidFill>
                  <a:srgbClr val="1B2A44"/>
                </a:solidFill>
                <a:latin typeface="Georgia"/>
              </a:rPr>
              <a:t>rachunek otwarty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416080" y="5360754"/>
            <a:ext cx="2632702" cy="24002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350" i="0">
                <a:solidFill>
                  <a:srgbClr val="FFFFFF"/>
                </a:solidFill>
                <a:latin typeface="Georgia"/>
              </a:rPr>
              <a:t>ostrzeżenie, które się spełniło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19999" y="6337324"/>
            <a:ext cx="3796523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Raport, rozdz. 4 i 7 (NATO, UE, OSW 2022–2024, Rada UE 2026)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19999" y="539999"/>
            <a:ext cx="122400" cy="12239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03490" y="2410827"/>
            <a:ext cx="33019" cy="2338493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900000" y="554614"/>
            <a:ext cx="10572119" cy="1397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900000" y="586377"/>
            <a:ext cx="10572119" cy="4444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719999" y="6261459"/>
            <a:ext cx="10752119" cy="5080"/>
          </a:xfrm>
          <a:prstGeom prst="rect">
            <a:avLst/>
          </a:prstGeom>
          <a:solidFill>
            <a:srgbClr val="1B2A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19999" y="891745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19999" y="5303986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9999" y="329893"/>
            <a:ext cx="1578528" cy="15113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0" spc="160">
                <a:solidFill>
                  <a:srgbClr val="1B2A44"/>
                </a:solidFill>
                <a:latin typeface="Georgia"/>
              </a:rPr>
              <a:t>GIEDROYC I WSCHÓD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658476" y="305862"/>
            <a:ext cx="1714881" cy="18287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50" i="1">
                <a:solidFill>
                  <a:srgbClr val="1B2A44"/>
                </a:solidFill>
                <a:latin typeface="Georgia"/>
              </a:rPr>
              <a:t>Od Maisons-Laffitte do Kijowa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350368" y="319264"/>
            <a:ext cx="121831" cy="16891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r"/>
            <a:r>
              <a:rPr sz="950" i="0">
                <a:solidFill>
                  <a:srgbClr val="C8231E"/>
                </a:solidFill>
                <a:latin typeface="Georgia"/>
              </a:rPr>
              <a:t>11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19999" y="966989"/>
            <a:ext cx="1582621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26 LUTEGO 2026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19999" y="1456316"/>
            <a:ext cx="1563765" cy="58547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3300" i="0">
                <a:solidFill>
                  <a:srgbClr val="1B2A44"/>
                </a:solidFill>
                <a:latin typeface="Georgia"/>
              </a:rPr>
              <a:t>Klamra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79999" y="2385126"/>
            <a:ext cx="10825294" cy="1671194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ts val="4102"/>
              </a:lnSpc>
            </a:pPr>
            <a:r>
              <a:rPr sz="3550" i="1">
                <a:solidFill>
                  <a:srgbClr val="1B2A44"/>
                </a:solidFill>
                <a:latin typeface="Georgia"/>
              </a:rPr>
              <a:t>„Musimy za wszelką cenę utrzymać niepodległość</a:t>
            </a:r>
            <a:r>
              <a:rPr sz="3540">
                <a:latin typeface="Georgia"/>
              </a:rPr>
              <a:t> </a:t>
            </a:r>
            <a:r>
              <a:rPr sz="3550" i="1">
                <a:solidFill>
                  <a:srgbClr val="1B2A44"/>
                </a:solidFill>
                <a:latin typeface="Georgia"/>
              </a:rPr>
              <a:t>Ukrainy, Litwy i Białorusi, bo to jest w naszym</a:t>
            </a:r>
            <a:r>
              <a:rPr sz="3540">
                <a:latin typeface="Georgia"/>
              </a:rPr>
              <a:t> </a:t>
            </a:r>
            <a:r>
              <a:rPr sz="3550" i="1">
                <a:solidFill>
                  <a:srgbClr val="1B2A44"/>
                </a:solidFill>
                <a:latin typeface="Georgia"/>
              </a:rPr>
              <a:t>życiowym interesie.”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79999" y="4520239"/>
            <a:ext cx="10717018" cy="29298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650" i="0">
                <a:solidFill>
                  <a:srgbClr val="55504A"/>
                </a:solidFill>
                <a:latin typeface="Georgia"/>
              </a:rPr>
              <a:t>Słowa przypisane Giedroyciowi w sejmowym exposé ministra spraw zagranicznych, 26 lutego 2026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9999" y="5804377"/>
            <a:ext cx="8136380" cy="412241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300" i="0">
                <a:solidFill>
                  <a:srgbClr val="1B2A44"/>
                </a:solidFill>
                <a:latin typeface="Georgia"/>
              </a:rPr>
              <a:t>Senat ustanowił rok 2026 Rokiem Jerzego Giedroycia.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19999" y="6337324"/>
            <a:ext cx="7599218" cy="14224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800" i="0">
                <a:solidFill>
                  <a:srgbClr val="55504A"/>
                </a:solidFill>
                <a:latin typeface="Georgia"/>
              </a:rPr>
              <a:t>Źródło: Informacja Ministra Spraw Zagranicznych…, sejm.gov.pl, 26.02.2026 (minister nie wskazał, skąd pochodzą te słowa); M.P. 2025 poz. 497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648119" y="863999"/>
            <a:ext cx="1439999" cy="2088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8340120" y="863999"/>
            <a:ext cx="1439999" cy="2088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10032120" y="863999"/>
            <a:ext cx="1439999" cy="2088000"/>
          </a:xfrm>
          <a:prstGeom prst="rect">
            <a:avLst/>
          </a:prstGeom>
          <a:solidFill>
            <a:srgbClr val="F2EA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0" y="6138000"/>
            <a:ext cx="12192120" cy="719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6" name="Picture 5" descr="okladka.jpg"/>
          <p:cNvPicPr>
            <a:picLocks noChangeAspect="1"/>
          </p:cNvPicPr>
          <p:nvPr/>
        </p:nvPicPr>
        <p:blipFill>
          <a:blip r:embed="rId3"/>
          <a:srcRect l="3318" r="3318"/>
          <a:stretch>
            <a:fillRect/>
          </a:stretch>
        </p:blipFill>
        <p:spPr>
          <a:xfrm>
            <a:off x="6738120" y="954000"/>
            <a:ext cx="1260000" cy="1908000"/>
          </a:xfrm>
          <a:prstGeom prst="rect">
            <a:avLst/>
          </a:prstGeom>
        </p:spPr>
      </p:pic>
      <p:pic>
        <p:nvPicPr>
          <p:cNvPr id="7" name="Picture 6" descr="41_mapa-start.jpg"/>
          <p:cNvPicPr>
            <a:picLocks noChangeAspect="1"/>
          </p:cNvPicPr>
          <p:nvPr/>
        </p:nvPicPr>
        <p:blipFill>
          <a:blip r:embed="rId4"/>
          <a:srcRect l="31495" r="31495"/>
          <a:stretch>
            <a:fillRect/>
          </a:stretch>
        </p:blipFill>
        <p:spPr>
          <a:xfrm>
            <a:off x="8430120" y="954000"/>
            <a:ext cx="1260000" cy="1908000"/>
          </a:xfrm>
          <a:prstGeom prst="rect">
            <a:avLst/>
          </a:prstGeom>
        </p:spPr>
      </p:pic>
      <p:pic>
        <p:nvPicPr>
          <p:cNvPr id="8" name="Picture 7" descr="34_quiz-start.jpg"/>
          <p:cNvPicPr>
            <a:picLocks noChangeAspect="1"/>
          </p:cNvPicPr>
          <p:nvPr/>
        </p:nvPicPr>
        <p:blipFill>
          <a:blip r:embed="rId5"/>
          <a:srcRect l="31495" r="31495"/>
          <a:stretch>
            <a:fillRect/>
          </a:stretch>
        </p:blipFill>
        <p:spPr>
          <a:xfrm>
            <a:off x="10122120" y="954000"/>
            <a:ext cx="1260000" cy="1908000"/>
          </a:xfrm>
          <a:prstGeom prst="rect">
            <a:avLst/>
          </a:prstGeom>
        </p:spPr>
      </p:pic>
      <p:pic>
        <p:nvPicPr>
          <p:cNvPr id="9" name="Picture 8" descr="logo-INE-zlo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999" y="6289199"/>
            <a:ext cx="894600" cy="417600"/>
          </a:xfrm>
          <a:prstGeom prst="rect">
            <a:avLst/>
          </a:prstGeom>
        </p:spPr>
      </p:pic>
      <p:pic>
        <p:nvPicPr>
          <p:cNvPr id="10" name="Picture 9" descr="logo-Fundacja-LOTTO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46519" y="6195600"/>
            <a:ext cx="825599" cy="604799"/>
          </a:xfrm>
          <a:prstGeom prst="rect">
            <a:avLst/>
          </a:prstGeom>
        </p:spPr>
      </p:pic>
      <p:pic>
        <p:nvPicPr>
          <p:cNvPr id="11" name="Picture 10" descr="pasy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0000" y="4554000"/>
            <a:ext cx="10752120" cy="1424771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19999" y="711744"/>
            <a:ext cx="359999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719999" y="3091595"/>
            <a:ext cx="432000" cy="16509"/>
          </a:xfrm>
          <a:prstGeom prst="rect">
            <a:avLst/>
          </a:prstGeom>
          <a:solidFill>
            <a:srgbClr val="C823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648119" y="863999"/>
            <a:ext cx="1439999" cy="2088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8340120" y="863999"/>
            <a:ext cx="1439999" cy="2088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10032120" y="863999"/>
            <a:ext cx="1439999" cy="2088000"/>
          </a:xfrm>
          <a:prstGeom prst="rect">
            <a:avLst/>
          </a:prstGeom>
          <a:noFill/>
          <a:ln w="11429">
            <a:solidFill>
              <a:srgbClr val="1B2A4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0" y="6134190"/>
            <a:ext cx="12192120" cy="7620"/>
          </a:xfrm>
          <a:prstGeom prst="rect">
            <a:avLst/>
          </a:prstGeom>
          <a:solidFill>
            <a:srgbClr val="C99A3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19999" y="786989"/>
            <a:ext cx="3317704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 spc="220">
                <a:solidFill>
                  <a:srgbClr val="1B2A44"/>
                </a:solidFill>
                <a:latin typeface="Georgia"/>
              </a:rPr>
              <a:t>GIEDROYC I WSCHÓD · MATERIAŁY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19999" y="1745637"/>
            <a:ext cx="1864107" cy="782319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4400" i="0" spc="120">
                <a:solidFill>
                  <a:srgbClr val="1B2A44"/>
                </a:solidFill>
                <a:latin typeface="Georgia"/>
              </a:rPr>
              <a:t>DALEJ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65210" y="3070656"/>
            <a:ext cx="666462" cy="1778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00" i="0" spc="220">
                <a:solidFill>
                  <a:srgbClr val="1B2A44"/>
                </a:solidFill>
                <a:latin typeface="Georgia"/>
              </a:rPr>
              <a:t>RAPORT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52348" y="3070656"/>
            <a:ext cx="457097" cy="1778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00" i="0" spc="220">
                <a:solidFill>
                  <a:srgbClr val="1B2A44"/>
                </a:solidFill>
                <a:latin typeface="Georgia"/>
              </a:rPr>
              <a:t>MAPA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565627" y="3070656"/>
            <a:ext cx="410298" cy="1778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00" i="0" spc="220">
                <a:solidFill>
                  <a:srgbClr val="1B2A44"/>
                </a:solidFill>
                <a:latin typeface="Georgia"/>
              </a:rPr>
              <a:t>QUIZ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19999" y="3301162"/>
            <a:ext cx="4000815" cy="3556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000" i="0">
                <a:solidFill>
                  <a:srgbClr val="C8231E"/>
                </a:solidFill>
                <a:latin typeface="Georgia"/>
              </a:rPr>
              <a:t>— </a:t>
            </a:r>
            <a:r>
              <a:rPr sz="2000" i="0">
                <a:solidFill>
                  <a:srgbClr val="1B2A44"/>
                </a:solidFill>
                <a:latin typeface="Georgia"/>
              </a:rPr>
              <a:t>Raport „Giedroyc i Wschód”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19999" y="3614245"/>
            <a:ext cx="5653528" cy="3556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000" i="0">
                <a:solidFill>
                  <a:srgbClr val="C8231E"/>
                </a:solidFill>
                <a:latin typeface="Georgia"/>
              </a:rPr>
              <a:t>— </a:t>
            </a:r>
            <a:r>
              <a:rPr sz="2000" i="0">
                <a:solidFill>
                  <a:srgbClr val="1B2A44"/>
                </a:solidFill>
                <a:latin typeface="Georgia"/>
              </a:rPr>
              <a:t>Mapa interaktywna „ULB wczoraj i dziś”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19999" y="3927328"/>
            <a:ext cx="4302132" cy="35560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2000" i="0">
                <a:solidFill>
                  <a:srgbClr val="C8231E"/>
                </a:solidFill>
                <a:latin typeface="Georgia"/>
              </a:rPr>
              <a:t>— </a:t>
            </a:r>
            <a:r>
              <a:rPr sz="2000" i="0">
                <a:solidFill>
                  <a:srgbClr val="1B2A44"/>
                </a:solidFill>
                <a:latin typeface="Georgia"/>
              </a:rPr>
              <a:t>Quiz „Ile wiesz o Giedroyciu?”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9999" y="4296686"/>
            <a:ext cx="4989916" cy="21336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200" i="0">
                <a:solidFill>
                  <a:srgbClr val="55504A"/>
                </a:solidFill>
                <a:latin typeface="Georgia"/>
              </a:rPr>
              <a:t>Wszystkie materiały — na stronie projektu „Giedroyc i Wschód”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91991" y="6353063"/>
            <a:ext cx="230194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Projekt sfinansowany ze środków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87318" y="6504726"/>
            <a:ext cx="2746953" cy="186690"/>
          </a:xfrm>
          <a:prstGeom prst="rect">
            <a:avLst/>
          </a:prstGeom>
          <a:noFill/>
        </p:spPr>
        <p:txBody>
          <a:bodyPr wrap="none" anchor="t" lIns="0" rIns="0" tIns="0" bIns="0">
            <a:spAutoFit/>
          </a:bodyPr>
          <a:lstStyle/>
          <a:p>
            <a:pPr algn="l"/>
            <a:r>
              <a:rPr sz="1050" i="0">
                <a:solidFill>
                  <a:srgbClr val="1B2A44"/>
                </a:solidFill>
                <a:latin typeface="Georgia"/>
              </a:rPr>
              <a:t>Fundacji LOTTO im. Haliny Konopackiej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